
<file path=[Content_Types].xml><?xml version="1.0" encoding="utf-8"?>
<Types xmlns="http://schemas.openxmlformats.org/package/2006/content-types"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ags/tag4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49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tags/tag7.xml" ContentType="application/vnd.openxmlformats-officedocument.presentationml.tags+xml"/>
  <Default Extension="bin" ContentType="application/vnd.openxmlformats-officedocument.oleObject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7" r:id="rId1"/>
    <p:sldMasterId id="2147483671" r:id="rId2"/>
  </p:sldMasterIdLst>
  <p:notesMasterIdLst>
    <p:notesMasterId r:id="rId7"/>
  </p:notesMasterIdLst>
  <p:handoutMasterIdLst>
    <p:handoutMasterId r:id="rId8"/>
  </p:handoutMasterIdLst>
  <p:sldIdLst>
    <p:sldId id="354" r:id="rId3"/>
    <p:sldId id="357" r:id="rId4"/>
    <p:sldId id="355" r:id="rId5"/>
    <p:sldId id="356" r:id="rId6"/>
  </p:sldIdLst>
  <p:sldSz cx="8961438" cy="6721475"/>
  <p:notesSz cx="7315200" cy="96012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7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4524" userDrawn="1">
          <p15:clr>
            <a:srgbClr val="A4A3A4"/>
          </p15:clr>
        </p15:guide>
        <p15:guide id="2" pos="3152" userDrawn="1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Автор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563BB"/>
    <a:srgbClr val="0354B0"/>
    <a:srgbClr val="0049A6"/>
    <a:srgbClr val="0457B5"/>
    <a:srgbClr val="10A2ED"/>
    <a:srgbClr val="087CE3"/>
    <a:srgbClr val="055CB9"/>
    <a:srgbClr val="035CB8"/>
    <a:srgbClr val="066BC9"/>
    <a:srgbClr val="E0E0E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276" autoAdjust="0"/>
    <p:restoredTop sz="94426" autoAdjust="0"/>
  </p:normalViewPr>
  <p:slideViewPr>
    <p:cSldViewPr snapToGrid="0" snapToObjects="1">
      <p:cViewPr>
        <p:scale>
          <a:sx n="100" d="100"/>
          <a:sy n="100" d="100"/>
        </p:scale>
        <p:origin x="-636" y="-96"/>
      </p:cViewPr>
      <p:guideLst>
        <p:guide orient="horz" pos="2117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2862" y="102"/>
      </p:cViewPr>
      <p:guideLst>
        <p:guide orient="horz" pos="4524"/>
        <p:guide orient="horz" pos="3024"/>
        <p:guide pos="3152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6138" y="601663"/>
            <a:ext cx="5630862" cy="42243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92379" y="5159107"/>
            <a:ext cx="6233763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28233" y="9227281"/>
            <a:ext cx="58032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3C3A632B-FBDE-46D4-BF6F-6D14421E63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108493" y="103073"/>
            <a:ext cx="65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3285" y="5670100"/>
            <a:ext cx="6371628" cy="25524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9737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9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0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"/>
            <a:ext cx="8961438" cy="6721079"/>
          </a:xfrm>
          <a:prstGeom prst="rect">
            <a:avLst/>
          </a:prstGeom>
        </p:spPr>
      </p:pic>
      <p:sp>
        <p:nvSpPr>
          <p:cNvPr id="2" name="TitleRectangle"/>
          <p:cNvSpPr>
            <a:spLocks/>
          </p:cNvSpPr>
          <p:nvPr userDrawn="1"/>
        </p:nvSpPr>
        <p:spPr bwMode="white">
          <a:xfrm>
            <a:off x="2085976" y="1"/>
            <a:ext cx="6877050" cy="3967880"/>
          </a:xfrm>
          <a:prstGeom prst="rect">
            <a:avLst/>
          </a:prstGeom>
          <a:solidFill>
            <a:schemeClr val="bg2">
              <a:alpha val="92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2774" name="think-cell Slide" r:id="rId5" imgW="360" imgH="360" progId="">
              <p:embed/>
            </p:oleObj>
          </a:graphicData>
        </a:graphic>
      </p:graphicFrame>
      <p:sp>
        <p:nvSpPr>
          <p:cNvPr id="4" name="Working Draft Text"/>
          <p:cNvSpPr txBox="1">
            <a:spLocks noChangeArrowheads="1"/>
          </p:cNvSpPr>
          <p:nvPr userDrawn="1"/>
        </p:nvSpPr>
        <p:spPr bwMode="black">
          <a:xfrm>
            <a:off x="5992719" y="6287538"/>
            <a:ext cx="279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b="1" baseline="0" dirty="0">
                <a:solidFill>
                  <a:srgbClr val="FFFFFF"/>
                </a:solidFill>
                <a:latin typeface="+mn-lt"/>
              </a:rPr>
              <a:t>WORKING DRAFT</a:t>
            </a:r>
          </a:p>
        </p:txBody>
      </p:sp>
      <p:sp>
        <p:nvSpPr>
          <p:cNvPr id="6" name="Working Draft"/>
          <p:cNvSpPr txBox="1">
            <a:spLocks noChangeArrowheads="1"/>
          </p:cNvSpPr>
          <p:nvPr userDrawn="1"/>
        </p:nvSpPr>
        <p:spPr bwMode="black">
          <a:xfrm>
            <a:off x="5992719" y="6410648"/>
            <a:ext cx="2968718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baseline="0" smtClean="0">
                <a:solidFill>
                  <a:srgbClr val="FFFFFF"/>
                </a:solidFill>
                <a:latin typeface="+mn-lt"/>
              </a:rPr>
              <a:t>Last Modified 20.02.2017 18:59 Russia TZ 2 Standard Time</a:t>
            </a:r>
            <a:endParaRPr lang="en-US" sz="800" baseline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Printed"/>
          <p:cNvSpPr txBox="1">
            <a:spLocks noChangeArrowheads="1"/>
          </p:cNvSpPr>
          <p:nvPr userDrawn="1"/>
        </p:nvSpPr>
        <p:spPr bwMode="black">
          <a:xfrm>
            <a:off x="5992719" y="6533759"/>
            <a:ext cx="279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baseline="0" dirty="0">
                <a:solidFill>
                  <a:srgbClr val="FFFFFF"/>
                </a:solidFill>
                <a:latin typeface="+mn-lt"/>
              </a:rPr>
              <a:t>Printed</a:t>
            </a:r>
          </a:p>
        </p:txBody>
      </p:sp>
      <p:sp>
        <p:nvSpPr>
          <p:cNvPr id="13314" name="Title"/>
          <p:cNvSpPr>
            <a:spLocks noGrp="1" noChangeArrowheads="1"/>
          </p:cNvSpPr>
          <p:nvPr userDrawn="1">
            <p:ph type="ctrTitle"/>
          </p:nvPr>
        </p:nvSpPr>
        <p:spPr>
          <a:xfrm>
            <a:off x="2268266" y="1434419"/>
            <a:ext cx="6231663" cy="49244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200" b="0" baseline="0">
                <a:solidFill>
                  <a:schemeClr val="accent2"/>
                </a:solidFill>
                <a:latin typeface="+mj-lt"/>
                <a:ea typeface="+mj-ea"/>
              </a:defRPr>
            </a:lvl1pPr>
          </a:lstStyle>
          <a:p>
            <a:pPr lvl="0" latinLnBrk="0"/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3315" name="Subtitle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2268266" y="3119079"/>
            <a:ext cx="6231663" cy="215444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400" cap="all" baseline="0">
                <a:solidFill>
                  <a:schemeClr val="accent6"/>
                </a:solidFill>
                <a:latin typeface="+mn-lt"/>
                <a:ea typeface="+mn-ea"/>
              </a:defRPr>
            </a:lvl1pPr>
          </a:lstStyle>
          <a:p>
            <a:pPr lvl="0" latinLnBrk="0"/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baseline="0" dirty="0">
                <a:solidFill>
                  <a:schemeClr val="accent6"/>
                </a:solidFill>
                <a:latin typeface="+mn-lt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baseline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8" name="LogoImage"/>
          <p:cNvSpPr>
            <a:spLocks noEditPoints="1"/>
          </p:cNvSpPr>
          <p:nvPr userDrawn="1"/>
        </p:nvSpPr>
        <p:spPr bwMode="auto">
          <a:xfrm>
            <a:off x="2268266" y="150653"/>
            <a:ext cx="2176978" cy="238073"/>
          </a:xfrm>
          <a:custGeom>
            <a:avLst/>
            <a:gdLst>
              <a:gd name="T0" fmla="*/ 504 w 5516"/>
              <a:gd name="T1" fmla="*/ 26 h 606"/>
              <a:gd name="T2" fmla="*/ 18 w 5516"/>
              <a:gd name="T3" fmla="*/ 22 h 606"/>
              <a:gd name="T4" fmla="*/ 140 w 5516"/>
              <a:gd name="T5" fmla="*/ 436 h 606"/>
              <a:gd name="T6" fmla="*/ 408 w 5516"/>
              <a:gd name="T7" fmla="*/ 372 h 606"/>
              <a:gd name="T8" fmla="*/ 696 w 5516"/>
              <a:gd name="T9" fmla="*/ 422 h 606"/>
              <a:gd name="T10" fmla="*/ 768 w 5516"/>
              <a:gd name="T11" fmla="*/ 196 h 606"/>
              <a:gd name="T12" fmla="*/ 1272 w 5516"/>
              <a:gd name="T13" fmla="*/ 26 h 606"/>
              <a:gd name="T14" fmla="*/ 1302 w 5516"/>
              <a:gd name="T15" fmla="*/ 338 h 606"/>
              <a:gd name="T16" fmla="*/ 1202 w 5516"/>
              <a:gd name="T17" fmla="*/ 436 h 606"/>
              <a:gd name="T18" fmla="*/ 1030 w 5516"/>
              <a:gd name="T19" fmla="*/ 10 h 606"/>
              <a:gd name="T20" fmla="*/ 960 w 5516"/>
              <a:gd name="T21" fmla="*/ 22 h 606"/>
              <a:gd name="T22" fmla="*/ 804 w 5516"/>
              <a:gd name="T23" fmla="*/ 434 h 606"/>
              <a:gd name="T24" fmla="*/ 930 w 5516"/>
              <a:gd name="T25" fmla="*/ 246 h 606"/>
              <a:gd name="T26" fmla="*/ 1658 w 5516"/>
              <a:gd name="T27" fmla="*/ 342 h 606"/>
              <a:gd name="T28" fmla="*/ 1368 w 5516"/>
              <a:gd name="T29" fmla="*/ 188 h 606"/>
              <a:gd name="T30" fmla="*/ 1514 w 5516"/>
              <a:gd name="T31" fmla="*/ 436 h 606"/>
              <a:gd name="T32" fmla="*/ 1564 w 5516"/>
              <a:gd name="T33" fmla="*/ 434 h 606"/>
              <a:gd name="T34" fmla="*/ 1904 w 5516"/>
              <a:gd name="T35" fmla="*/ 184 h 606"/>
              <a:gd name="T36" fmla="*/ 1728 w 5516"/>
              <a:gd name="T37" fmla="*/ 366 h 606"/>
              <a:gd name="T38" fmla="*/ 2102 w 5516"/>
              <a:gd name="T39" fmla="*/ 192 h 606"/>
              <a:gd name="T40" fmla="*/ 1982 w 5516"/>
              <a:gd name="T41" fmla="*/ 320 h 606"/>
              <a:gd name="T42" fmla="*/ 2478 w 5516"/>
              <a:gd name="T43" fmla="*/ 242 h 606"/>
              <a:gd name="T44" fmla="*/ 2406 w 5516"/>
              <a:gd name="T45" fmla="*/ 390 h 606"/>
              <a:gd name="T46" fmla="*/ 2234 w 5516"/>
              <a:gd name="T47" fmla="*/ 192 h 606"/>
              <a:gd name="T48" fmla="*/ 2478 w 5516"/>
              <a:gd name="T49" fmla="*/ 242 h 606"/>
              <a:gd name="T50" fmla="*/ 2928 w 5516"/>
              <a:gd name="T51" fmla="*/ 448 h 606"/>
              <a:gd name="T52" fmla="*/ 2958 w 5516"/>
              <a:gd name="T53" fmla="*/ 230 h 606"/>
              <a:gd name="T54" fmla="*/ 2716 w 5516"/>
              <a:gd name="T55" fmla="*/ 54 h 606"/>
              <a:gd name="T56" fmla="*/ 2714 w 5516"/>
              <a:gd name="T57" fmla="*/ 36 h 606"/>
              <a:gd name="T58" fmla="*/ 2928 w 5516"/>
              <a:gd name="T59" fmla="*/ 448 h 606"/>
              <a:gd name="T60" fmla="*/ 3388 w 5516"/>
              <a:gd name="T61" fmla="*/ 4 h 606"/>
              <a:gd name="T62" fmla="*/ 3396 w 5516"/>
              <a:gd name="T63" fmla="*/ 366 h 606"/>
              <a:gd name="T64" fmla="*/ 3580 w 5516"/>
              <a:gd name="T65" fmla="*/ 190 h 606"/>
              <a:gd name="T66" fmla="*/ 3502 w 5516"/>
              <a:gd name="T67" fmla="*/ 432 h 606"/>
              <a:gd name="T68" fmla="*/ 4232 w 5516"/>
              <a:gd name="T69" fmla="*/ 348 h 606"/>
              <a:gd name="T70" fmla="*/ 3858 w 5516"/>
              <a:gd name="T71" fmla="*/ 176 h 606"/>
              <a:gd name="T72" fmla="*/ 3758 w 5516"/>
              <a:gd name="T73" fmla="*/ 446 h 606"/>
              <a:gd name="T74" fmla="*/ 3990 w 5516"/>
              <a:gd name="T75" fmla="*/ 282 h 606"/>
              <a:gd name="T76" fmla="*/ 4042 w 5516"/>
              <a:gd name="T77" fmla="*/ 342 h 606"/>
              <a:gd name="T78" fmla="*/ 4134 w 5516"/>
              <a:gd name="T79" fmla="*/ 448 h 606"/>
              <a:gd name="T80" fmla="*/ 4454 w 5516"/>
              <a:gd name="T81" fmla="*/ 202 h 606"/>
              <a:gd name="T82" fmla="*/ 4284 w 5516"/>
              <a:gd name="T83" fmla="*/ 174 h 606"/>
              <a:gd name="T84" fmla="*/ 4432 w 5516"/>
              <a:gd name="T85" fmla="*/ 588 h 606"/>
              <a:gd name="T86" fmla="*/ 4792 w 5516"/>
              <a:gd name="T87" fmla="*/ 382 h 606"/>
              <a:gd name="T88" fmla="*/ 5192 w 5516"/>
              <a:gd name="T89" fmla="*/ 340 h 606"/>
              <a:gd name="T90" fmla="*/ 4902 w 5516"/>
              <a:gd name="T91" fmla="*/ 186 h 606"/>
              <a:gd name="T92" fmla="*/ 4850 w 5516"/>
              <a:gd name="T93" fmla="*/ 274 h 606"/>
              <a:gd name="T94" fmla="*/ 4742 w 5516"/>
              <a:gd name="T95" fmla="*/ 194 h 606"/>
              <a:gd name="T96" fmla="*/ 4794 w 5516"/>
              <a:gd name="T97" fmla="*/ 418 h 606"/>
              <a:gd name="T98" fmla="*/ 5004 w 5516"/>
              <a:gd name="T99" fmla="*/ 338 h 606"/>
              <a:gd name="T100" fmla="*/ 5098 w 5516"/>
              <a:gd name="T101" fmla="*/ 446 h 606"/>
              <a:gd name="T102" fmla="*/ 5418 w 5516"/>
              <a:gd name="T103" fmla="*/ 192 h 606"/>
              <a:gd name="T104" fmla="*/ 5348 w 5516"/>
              <a:gd name="T105" fmla="*/ 180 h 606"/>
              <a:gd name="T106" fmla="*/ 5254 w 5516"/>
              <a:gd name="T107" fmla="*/ 606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516" h="606">
                <a:moveTo>
                  <a:pt x="366" y="448"/>
                </a:moveTo>
                <a:cubicBezTo>
                  <a:pt x="524" y="448"/>
                  <a:pt x="524" y="448"/>
                  <a:pt x="524" y="448"/>
                </a:cubicBezTo>
                <a:cubicBezTo>
                  <a:pt x="524" y="436"/>
                  <a:pt x="524" y="436"/>
                  <a:pt x="524" y="436"/>
                </a:cubicBezTo>
                <a:cubicBezTo>
                  <a:pt x="486" y="432"/>
                  <a:pt x="470" y="414"/>
                  <a:pt x="468" y="362"/>
                </a:cubicBezTo>
                <a:cubicBezTo>
                  <a:pt x="454" y="86"/>
                  <a:pt x="454" y="86"/>
                  <a:pt x="454" y="86"/>
                </a:cubicBezTo>
                <a:cubicBezTo>
                  <a:pt x="452" y="46"/>
                  <a:pt x="470" y="30"/>
                  <a:pt x="504" y="26"/>
                </a:cubicBezTo>
                <a:cubicBezTo>
                  <a:pt x="504" y="12"/>
                  <a:pt x="504" y="12"/>
                  <a:pt x="504" y="12"/>
                </a:cubicBezTo>
                <a:cubicBezTo>
                  <a:pt x="394" y="12"/>
                  <a:pt x="394" y="12"/>
                  <a:pt x="394" y="12"/>
                </a:cubicBezTo>
                <a:cubicBezTo>
                  <a:pt x="264" y="350"/>
                  <a:pt x="264" y="350"/>
                  <a:pt x="264" y="350"/>
                </a:cubicBezTo>
                <a:cubicBezTo>
                  <a:pt x="132" y="10"/>
                  <a:pt x="132" y="10"/>
                  <a:pt x="132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22"/>
                  <a:pt x="18" y="22"/>
                  <a:pt x="18" y="22"/>
                </a:cubicBezTo>
                <a:cubicBezTo>
                  <a:pt x="40" y="26"/>
                  <a:pt x="74" y="32"/>
                  <a:pt x="72" y="84"/>
                </a:cubicBezTo>
                <a:cubicBezTo>
                  <a:pt x="58" y="352"/>
                  <a:pt x="58" y="352"/>
                  <a:pt x="58" y="352"/>
                </a:cubicBezTo>
                <a:cubicBezTo>
                  <a:pt x="54" y="410"/>
                  <a:pt x="38" y="430"/>
                  <a:pt x="0" y="436"/>
                </a:cubicBezTo>
                <a:cubicBezTo>
                  <a:pt x="0" y="448"/>
                  <a:pt x="0" y="448"/>
                  <a:pt x="0" y="448"/>
                </a:cubicBezTo>
                <a:cubicBezTo>
                  <a:pt x="140" y="448"/>
                  <a:pt x="140" y="448"/>
                  <a:pt x="140" y="448"/>
                </a:cubicBezTo>
                <a:cubicBezTo>
                  <a:pt x="140" y="436"/>
                  <a:pt x="140" y="436"/>
                  <a:pt x="140" y="436"/>
                </a:cubicBezTo>
                <a:cubicBezTo>
                  <a:pt x="98" y="428"/>
                  <a:pt x="84" y="414"/>
                  <a:pt x="88" y="356"/>
                </a:cubicBezTo>
                <a:cubicBezTo>
                  <a:pt x="100" y="86"/>
                  <a:pt x="100" y="86"/>
                  <a:pt x="100" y="86"/>
                </a:cubicBezTo>
                <a:cubicBezTo>
                  <a:pt x="240" y="444"/>
                  <a:pt x="240" y="444"/>
                  <a:pt x="240" y="444"/>
                </a:cubicBezTo>
                <a:cubicBezTo>
                  <a:pt x="258" y="444"/>
                  <a:pt x="258" y="444"/>
                  <a:pt x="258" y="444"/>
                </a:cubicBezTo>
                <a:cubicBezTo>
                  <a:pt x="396" y="86"/>
                  <a:pt x="396" y="86"/>
                  <a:pt x="396" y="86"/>
                </a:cubicBezTo>
                <a:cubicBezTo>
                  <a:pt x="408" y="372"/>
                  <a:pt x="408" y="372"/>
                  <a:pt x="408" y="372"/>
                </a:cubicBezTo>
                <a:cubicBezTo>
                  <a:pt x="410" y="416"/>
                  <a:pt x="398" y="430"/>
                  <a:pt x="366" y="434"/>
                </a:cubicBezTo>
                <a:lnTo>
                  <a:pt x="366" y="448"/>
                </a:lnTo>
                <a:close/>
                <a:moveTo>
                  <a:pt x="670" y="456"/>
                </a:moveTo>
                <a:cubicBezTo>
                  <a:pt x="708" y="456"/>
                  <a:pt x="756" y="440"/>
                  <a:pt x="782" y="412"/>
                </a:cubicBezTo>
                <a:cubicBezTo>
                  <a:pt x="776" y="400"/>
                  <a:pt x="776" y="400"/>
                  <a:pt x="776" y="400"/>
                </a:cubicBezTo>
                <a:cubicBezTo>
                  <a:pt x="750" y="416"/>
                  <a:pt x="722" y="422"/>
                  <a:pt x="696" y="422"/>
                </a:cubicBezTo>
                <a:cubicBezTo>
                  <a:pt x="620" y="422"/>
                  <a:pt x="592" y="358"/>
                  <a:pt x="592" y="290"/>
                </a:cubicBezTo>
                <a:cubicBezTo>
                  <a:pt x="592" y="258"/>
                  <a:pt x="600" y="236"/>
                  <a:pt x="614" y="222"/>
                </a:cubicBezTo>
                <a:cubicBezTo>
                  <a:pt x="626" y="210"/>
                  <a:pt x="646" y="204"/>
                  <a:pt x="664" y="204"/>
                </a:cubicBezTo>
                <a:cubicBezTo>
                  <a:pt x="690" y="204"/>
                  <a:pt x="722" y="214"/>
                  <a:pt x="744" y="244"/>
                </a:cubicBezTo>
                <a:cubicBezTo>
                  <a:pt x="750" y="244"/>
                  <a:pt x="750" y="244"/>
                  <a:pt x="750" y="244"/>
                </a:cubicBezTo>
                <a:cubicBezTo>
                  <a:pt x="758" y="234"/>
                  <a:pt x="766" y="212"/>
                  <a:pt x="768" y="196"/>
                </a:cubicBezTo>
                <a:cubicBezTo>
                  <a:pt x="748" y="180"/>
                  <a:pt x="720" y="172"/>
                  <a:pt x="686" y="172"/>
                </a:cubicBezTo>
                <a:cubicBezTo>
                  <a:pt x="604" y="172"/>
                  <a:pt x="544" y="246"/>
                  <a:pt x="544" y="326"/>
                </a:cubicBezTo>
                <a:cubicBezTo>
                  <a:pt x="540" y="390"/>
                  <a:pt x="576" y="456"/>
                  <a:pt x="670" y="456"/>
                </a:cubicBezTo>
                <a:moveTo>
                  <a:pt x="1272" y="98"/>
                </a:moveTo>
                <a:cubicBezTo>
                  <a:pt x="1292" y="98"/>
                  <a:pt x="1308" y="82"/>
                  <a:pt x="1308" y="62"/>
                </a:cubicBezTo>
                <a:cubicBezTo>
                  <a:pt x="1308" y="42"/>
                  <a:pt x="1292" y="26"/>
                  <a:pt x="1272" y="26"/>
                </a:cubicBezTo>
                <a:cubicBezTo>
                  <a:pt x="1252" y="26"/>
                  <a:pt x="1238" y="42"/>
                  <a:pt x="1238" y="62"/>
                </a:cubicBezTo>
                <a:cubicBezTo>
                  <a:pt x="1238" y="82"/>
                  <a:pt x="1252" y="98"/>
                  <a:pt x="1272" y="98"/>
                </a:cubicBezTo>
                <a:moveTo>
                  <a:pt x="1202" y="448"/>
                </a:moveTo>
                <a:cubicBezTo>
                  <a:pt x="1346" y="448"/>
                  <a:pt x="1346" y="448"/>
                  <a:pt x="1346" y="448"/>
                </a:cubicBezTo>
                <a:cubicBezTo>
                  <a:pt x="1346" y="436"/>
                  <a:pt x="1346" y="436"/>
                  <a:pt x="1346" y="436"/>
                </a:cubicBezTo>
                <a:cubicBezTo>
                  <a:pt x="1304" y="432"/>
                  <a:pt x="1302" y="434"/>
                  <a:pt x="1302" y="338"/>
                </a:cubicBezTo>
                <a:cubicBezTo>
                  <a:pt x="1302" y="176"/>
                  <a:pt x="1302" y="176"/>
                  <a:pt x="1302" y="176"/>
                </a:cubicBezTo>
                <a:cubicBezTo>
                  <a:pt x="1200" y="176"/>
                  <a:pt x="1200" y="176"/>
                  <a:pt x="1200" y="176"/>
                </a:cubicBezTo>
                <a:cubicBezTo>
                  <a:pt x="1200" y="188"/>
                  <a:pt x="1200" y="188"/>
                  <a:pt x="1200" y="188"/>
                </a:cubicBezTo>
                <a:cubicBezTo>
                  <a:pt x="1244" y="190"/>
                  <a:pt x="1250" y="192"/>
                  <a:pt x="1250" y="268"/>
                </a:cubicBezTo>
                <a:cubicBezTo>
                  <a:pt x="1250" y="336"/>
                  <a:pt x="1250" y="336"/>
                  <a:pt x="1250" y="336"/>
                </a:cubicBezTo>
                <a:cubicBezTo>
                  <a:pt x="1250" y="432"/>
                  <a:pt x="1248" y="432"/>
                  <a:pt x="1202" y="436"/>
                </a:cubicBezTo>
                <a:cubicBezTo>
                  <a:pt x="1178" y="434"/>
                  <a:pt x="1154" y="426"/>
                  <a:pt x="1076" y="338"/>
                </a:cubicBezTo>
                <a:cubicBezTo>
                  <a:pt x="1046" y="302"/>
                  <a:pt x="996" y="244"/>
                  <a:pt x="968" y="206"/>
                </a:cubicBezTo>
                <a:cubicBezTo>
                  <a:pt x="1062" y="102"/>
                  <a:pt x="1062" y="102"/>
                  <a:pt x="1062" y="102"/>
                </a:cubicBezTo>
                <a:cubicBezTo>
                  <a:pt x="1108" y="52"/>
                  <a:pt x="1132" y="26"/>
                  <a:pt x="1176" y="24"/>
                </a:cubicBezTo>
                <a:cubicBezTo>
                  <a:pt x="1176" y="10"/>
                  <a:pt x="1176" y="10"/>
                  <a:pt x="1176" y="10"/>
                </a:cubicBezTo>
                <a:cubicBezTo>
                  <a:pt x="1030" y="10"/>
                  <a:pt x="1030" y="10"/>
                  <a:pt x="1030" y="10"/>
                </a:cubicBezTo>
                <a:cubicBezTo>
                  <a:pt x="1030" y="22"/>
                  <a:pt x="1030" y="22"/>
                  <a:pt x="1030" y="22"/>
                </a:cubicBezTo>
                <a:cubicBezTo>
                  <a:pt x="1050" y="26"/>
                  <a:pt x="1056" y="32"/>
                  <a:pt x="1056" y="46"/>
                </a:cubicBezTo>
                <a:cubicBezTo>
                  <a:pt x="1056" y="56"/>
                  <a:pt x="1054" y="72"/>
                  <a:pt x="1026" y="102"/>
                </a:cubicBezTo>
                <a:cubicBezTo>
                  <a:pt x="910" y="230"/>
                  <a:pt x="910" y="230"/>
                  <a:pt x="910" y="230"/>
                </a:cubicBezTo>
                <a:cubicBezTo>
                  <a:pt x="910" y="148"/>
                  <a:pt x="910" y="148"/>
                  <a:pt x="910" y="148"/>
                </a:cubicBezTo>
                <a:cubicBezTo>
                  <a:pt x="910" y="36"/>
                  <a:pt x="916" y="28"/>
                  <a:pt x="960" y="22"/>
                </a:cubicBezTo>
                <a:cubicBezTo>
                  <a:pt x="960" y="8"/>
                  <a:pt x="960" y="8"/>
                  <a:pt x="960" y="8"/>
                </a:cubicBezTo>
                <a:cubicBezTo>
                  <a:pt x="804" y="8"/>
                  <a:pt x="804" y="8"/>
                  <a:pt x="804" y="8"/>
                </a:cubicBezTo>
                <a:cubicBezTo>
                  <a:pt x="804" y="22"/>
                  <a:pt x="804" y="22"/>
                  <a:pt x="804" y="22"/>
                </a:cubicBezTo>
                <a:cubicBezTo>
                  <a:pt x="852" y="26"/>
                  <a:pt x="854" y="36"/>
                  <a:pt x="854" y="148"/>
                </a:cubicBezTo>
                <a:cubicBezTo>
                  <a:pt x="854" y="300"/>
                  <a:pt x="854" y="300"/>
                  <a:pt x="854" y="300"/>
                </a:cubicBezTo>
                <a:cubicBezTo>
                  <a:pt x="854" y="422"/>
                  <a:pt x="850" y="430"/>
                  <a:pt x="804" y="434"/>
                </a:cubicBezTo>
                <a:cubicBezTo>
                  <a:pt x="804" y="446"/>
                  <a:pt x="804" y="446"/>
                  <a:pt x="804" y="446"/>
                </a:cubicBezTo>
                <a:cubicBezTo>
                  <a:pt x="960" y="446"/>
                  <a:pt x="960" y="446"/>
                  <a:pt x="960" y="446"/>
                </a:cubicBezTo>
                <a:cubicBezTo>
                  <a:pt x="960" y="434"/>
                  <a:pt x="960" y="434"/>
                  <a:pt x="960" y="434"/>
                </a:cubicBezTo>
                <a:cubicBezTo>
                  <a:pt x="910" y="428"/>
                  <a:pt x="910" y="424"/>
                  <a:pt x="910" y="292"/>
                </a:cubicBezTo>
                <a:cubicBezTo>
                  <a:pt x="910" y="268"/>
                  <a:pt x="910" y="268"/>
                  <a:pt x="910" y="268"/>
                </a:cubicBezTo>
                <a:cubicBezTo>
                  <a:pt x="930" y="246"/>
                  <a:pt x="930" y="246"/>
                  <a:pt x="930" y="246"/>
                </a:cubicBezTo>
                <a:cubicBezTo>
                  <a:pt x="982" y="310"/>
                  <a:pt x="1038" y="380"/>
                  <a:pt x="1098" y="448"/>
                </a:cubicBezTo>
                <a:cubicBezTo>
                  <a:pt x="1202" y="448"/>
                  <a:pt x="1202" y="448"/>
                  <a:pt x="1202" y="448"/>
                </a:cubicBezTo>
                <a:close/>
                <a:moveTo>
                  <a:pt x="1564" y="448"/>
                </a:moveTo>
                <a:cubicBezTo>
                  <a:pt x="1706" y="448"/>
                  <a:pt x="1706" y="448"/>
                  <a:pt x="1706" y="448"/>
                </a:cubicBezTo>
                <a:cubicBezTo>
                  <a:pt x="1706" y="436"/>
                  <a:pt x="1706" y="436"/>
                  <a:pt x="1706" y="436"/>
                </a:cubicBezTo>
                <a:cubicBezTo>
                  <a:pt x="1658" y="434"/>
                  <a:pt x="1658" y="432"/>
                  <a:pt x="1658" y="342"/>
                </a:cubicBezTo>
                <a:cubicBezTo>
                  <a:pt x="1658" y="280"/>
                  <a:pt x="1658" y="280"/>
                  <a:pt x="1658" y="280"/>
                </a:cubicBezTo>
                <a:cubicBezTo>
                  <a:pt x="1658" y="198"/>
                  <a:pt x="1612" y="172"/>
                  <a:pt x="1570" y="172"/>
                </a:cubicBezTo>
                <a:cubicBezTo>
                  <a:pt x="1534" y="172"/>
                  <a:pt x="1498" y="188"/>
                  <a:pt x="1470" y="224"/>
                </a:cubicBezTo>
                <a:cubicBezTo>
                  <a:pt x="1470" y="176"/>
                  <a:pt x="1470" y="176"/>
                  <a:pt x="1470" y="176"/>
                </a:cubicBezTo>
                <a:cubicBezTo>
                  <a:pt x="1368" y="176"/>
                  <a:pt x="1368" y="176"/>
                  <a:pt x="1368" y="176"/>
                </a:cubicBezTo>
                <a:cubicBezTo>
                  <a:pt x="1368" y="188"/>
                  <a:pt x="1368" y="188"/>
                  <a:pt x="1368" y="188"/>
                </a:cubicBezTo>
                <a:cubicBezTo>
                  <a:pt x="1412" y="190"/>
                  <a:pt x="1418" y="192"/>
                  <a:pt x="1418" y="268"/>
                </a:cubicBezTo>
                <a:cubicBezTo>
                  <a:pt x="1418" y="336"/>
                  <a:pt x="1418" y="336"/>
                  <a:pt x="1418" y="336"/>
                </a:cubicBezTo>
                <a:cubicBezTo>
                  <a:pt x="1418" y="434"/>
                  <a:pt x="1418" y="434"/>
                  <a:pt x="1370" y="436"/>
                </a:cubicBezTo>
                <a:cubicBezTo>
                  <a:pt x="1370" y="448"/>
                  <a:pt x="1370" y="448"/>
                  <a:pt x="1370" y="448"/>
                </a:cubicBezTo>
                <a:cubicBezTo>
                  <a:pt x="1514" y="448"/>
                  <a:pt x="1514" y="448"/>
                  <a:pt x="1514" y="448"/>
                </a:cubicBezTo>
                <a:cubicBezTo>
                  <a:pt x="1514" y="436"/>
                  <a:pt x="1514" y="436"/>
                  <a:pt x="1514" y="436"/>
                </a:cubicBezTo>
                <a:cubicBezTo>
                  <a:pt x="1472" y="432"/>
                  <a:pt x="1470" y="434"/>
                  <a:pt x="1470" y="338"/>
                </a:cubicBezTo>
                <a:cubicBezTo>
                  <a:pt x="1470" y="262"/>
                  <a:pt x="1470" y="262"/>
                  <a:pt x="1470" y="262"/>
                </a:cubicBezTo>
                <a:cubicBezTo>
                  <a:pt x="1470" y="236"/>
                  <a:pt x="1504" y="206"/>
                  <a:pt x="1546" y="206"/>
                </a:cubicBezTo>
                <a:cubicBezTo>
                  <a:pt x="1580" y="206"/>
                  <a:pt x="1606" y="220"/>
                  <a:pt x="1606" y="286"/>
                </a:cubicBezTo>
                <a:cubicBezTo>
                  <a:pt x="1606" y="340"/>
                  <a:pt x="1606" y="340"/>
                  <a:pt x="1606" y="340"/>
                </a:cubicBezTo>
                <a:cubicBezTo>
                  <a:pt x="1606" y="432"/>
                  <a:pt x="1602" y="432"/>
                  <a:pt x="1564" y="434"/>
                </a:cubicBezTo>
                <a:lnTo>
                  <a:pt x="1564" y="448"/>
                </a:lnTo>
                <a:close/>
                <a:moveTo>
                  <a:pt x="1776" y="222"/>
                </a:moveTo>
                <a:cubicBezTo>
                  <a:pt x="1776" y="200"/>
                  <a:pt x="1796" y="188"/>
                  <a:pt x="1822" y="188"/>
                </a:cubicBezTo>
                <a:cubicBezTo>
                  <a:pt x="1874" y="188"/>
                  <a:pt x="1896" y="236"/>
                  <a:pt x="1900" y="252"/>
                </a:cubicBezTo>
                <a:cubicBezTo>
                  <a:pt x="1912" y="252"/>
                  <a:pt x="1912" y="252"/>
                  <a:pt x="1912" y="252"/>
                </a:cubicBezTo>
                <a:cubicBezTo>
                  <a:pt x="1912" y="212"/>
                  <a:pt x="1908" y="188"/>
                  <a:pt x="1904" y="184"/>
                </a:cubicBezTo>
                <a:cubicBezTo>
                  <a:pt x="1900" y="180"/>
                  <a:pt x="1862" y="170"/>
                  <a:pt x="1824" y="170"/>
                </a:cubicBezTo>
                <a:cubicBezTo>
                  <a:pt x="1768" y="170"/>
                  <a:pt x="1734" y="206"/>
                  <a:pt x="1734" y="248"/>
                </a:cubicBezTo>
                <a:cubicBezTo>
                  <a:pt x="1734" y="340"/>
                  <a:pt x="1890" y="322"/>
                  <a:pt x="1890" y="396"/>
                </a:cubicBezTo>
                <a:cubicBezTo>
                  <a:pt x="1890" y="422"/>
                  <a:pt x="1866" y="436"/>
                  <a:pt x="1826" y="436"/>
                </a:cubicBezTo>
                <a:cubicBezTo>
                  <a:pt x="1788" y="436"/>
                  <a:pt x="1754" y="416"/>
                  <a:pt x="1744" y="366"/>
                </a:cubicBezTo>
                <a:cubicBezTo>
                  <a:pt x="1728" y="366"/>
                  <a:pt x="1728" y="366"/>
                  <a:pt x="1728" y="366"/>
                </a:cubicBezTo>
                <a:cubicBezTo>
                  <a:pt x="1728" y="386"/>
                  <a:pt x="1732" y="422"/>
                  <a:pt x="1734" y="428"/>
                </a:cubicBezTo>
                <a:cubicBezTo>
                  <a:pt x="1744" y="446"/>
                  <a:pt x="1788" y="454"/>
                  <a:pt x="1824" y="454"/>
                </a:cubicBezTo>
                <a:cubicBezTo>
                  <a:pt x="1888" y="454"/>
                  <a:pt x="1928" y="416"/>
                  <a:pt x="1928" y="372"/>
                </a:cubicBezTo>
                <a:cubicBezTo>
                  <a:pt x="1932" y="270"/>
                  <a:pt x="1776" y="286"/>
                  <a:pt x="1776" y="222"/>
                </a:cubicBezTo>
                <a:moveTo>
                  <a:pt x="2030" y="270"/>
                </a:moveTo>
                <a:cubicBezTo>
                  <a:pt x="2034" y="220"/>
                  <a:pt x="2058" y="192"/>
                  <a:pt x="2102" y="192"/>
                </a:cubicBezTo>
                <a:cubicBezTo>
                  <a:pt x="2144" y="192"/>
                  <a:pt x="2170" y="220"/>
                  <a:pt x="2172" y="270"/>
                </a:cubicBezTo>
                <a:lnTo>
                  <a:pt x="2030" y="270"/>
                </a:lnTo>
                <a:close/>
                <a:moveTo>
                  <a:pt x="2030" y="290"/>
                </a:moveTo>
                <a:cubicBezTo>
                  <a:pt x="2222" y="290"/>
                  <a:pt x="2222" y="290"/>
                  <a:pt x="2222" y="290"/>
                </a:cubicBezTo>
                <a:cubicBezTo>
                  <a:pt x="2226" y="228"/>
                  <a:pt x="2192" y="168"/>
                  <a:pt x="2114" y="168"/>
                </a:cubicBezTo>
                <a:cubicBezTo>
                  <a:pt x="2034" y="168"/>
                  <a:pt x="1982" y="232"/>
                  <a:pt x="1982" y="320"/>
                </a:cubicBezTo>
                <a:cubicBezTo>
                  <a:pt x="1982" y="388"/>
                  <a:pt x="2018" y="456"/>
                  <a:pt x="2112" y="456"/>
                </a:cubicBezTo>
                <a:cubicBezTo>
                  <a:pt x="2150" y="456"/>
                  <a:pt x="2198" y="440"/>
                  <a:pt x="2224" y="412"/>
                </a:cubicBezTo>
                <a:cubicBezTo>
                  <a:pt x="2218" y="400"/>
                  <a:pt x="2218" y="400"/>
                  <a:pt x="2218" y="400"/>
                </a:cubicBezTo>
                <a:cubicBezTo>
                  <a:pt x="2192" y="416"/>
                  <a:pt x="2164" y="422"/>
                  <a:pt x="2138" y="422"/>
                </a:cubicBezTo>
                <a:cubicBezTo>
                  <a:pt x="2058" y="420"/>
                  <a:pt x="2028" y="352"/>
                  <a:pt x="2030" y="290"/>
                </a:cubicBezTo>
                <a:moveTo>
                  <a:pt x="2478" y="242"/>
                </a:moveTo>
                <a:cubicBezTo>
                  <a:pt x="2490" y="206"/>
                  <a:pt x="2510" y="192"/>
                  <a:pt x="2528" y="192"/>
                </a:cubicBezTo>
                <a:cubicBezTo>
                  <a:pt x="2528" y="180"/>
                  <a:pt x="2528" y="180"/>
                  <a:pt x="2528" y="180"/>
                </a:cubicBezTo>
                <a:cubicBezTo>
                  <a:pt x="2430" y="180"/>
                  <a:pt x="2430" y="180"/>
                  <a:pt x="2430" y="180"/>
                </a:cubicBezTo>
                <a:cubicBezTo>
                  <a:pt x="2430" y="192"/>
                  <a:pt x="2430" y="192"/>
                  <a:pt x="2430" y="192"/>
                </a:cubicBezTo>
                <a:cubicBezTo>
                  <a:pt x="2454" y="194"/>
                  <a:pt x="2466" y="206"/>
                  <a:pt x="2458" y="234"/>
                </a:cubicBezTo>
                <a:cubicBezTo>
                  <a:pt x="2406" y="390"/>
                  <a:pt x="2406" y="390"/>
                  <a:pt x="2406" y="390"/>
                </a:cubicBezTo>
                <a:cubicBezTo>
                  <a:pt x="2354" y="270"/>
                  <a:pt x="2354" y="270"/>
                  <a:pt x="2354" y="270"/>
                </a:cubicBezTo>
                <a:cubicBezTo>
                  <a:pt x="2340" y="238"/>
                  <a:pt x="2334" y="224"/>
                  <a:pt x="2334" y="212"/>
                </a:cubicBezTo>
                <a:cubicBezTo>
                  <a:pt x="2334" y="202"/>
                  <a:pt x="2340" y="196"/>
                  <a:pt x="2360" y="192"/>
                </a:cubicBezTo>
                <a:cubicBezTo>
                  <a:pt x="2360" y="180"/>
                  <a:pt x="2360" y="180"/>
                  <a:pt x="2360" y="180"/>
                </a:cubicBezTo>
                <a:cubicBezTo>
                  <a:pt x="2234" y="180"/>
                  <a:pt x="2234" y="180"/>
                  <a:pt x="2234" y="180"/>
                </a:cubicBezTo>
                <a:cubicBezTo>
                  <a:pt x="2234" y="192"/>
                  <a:pt x="2234" y="192"/>
                  <a:pt x="2234" y="192"/>
                </a:cubicBezTo>
                <a:cubicBezTo>
                  <a:pt x="2266" y="194"/>
                  <a:pt x="2268" y="198"/>
                  <a:pt x="2310" y="292"/>
                </a:cubicBezTo>
                <a:cubicBezTo>
                  <a:pt x="2382" y="450"/>
                  <a:pt x="2382" y="450"/>
                  <a:pt x="2382" y="450"/>
                </a:cubicBezTo>
                <a:cubicBezTo>
                  <a:pt x="2358" y="512"/>
                  <a:pt x="2320" y="546"/>
                  <a:pt x="2242" y="564"/>
                </a:cubicBezTo>
                <a:cubicBezTo>
                  <a:pt x="2246" y="576"/>
                  <a:pt x="2260" y="600"/>
                  <a:pt x="2268" y="606"/>
                </a:cubicBezTo>
                <a:cubicBezTo>
                  <a:pt x="2370" y="564"/>
                  <a:pt x="2390" y="498"/>
                  <a:pt x="2426" y="396"/>
                </a:cubicBezTo>
                <a:lnTo>
                  <a:pt x="2478" y="242"/>
                </a:lnTo>
                <a:close/>
                <a:moveTo>
                  <a:pt x="2844" y="394"/>
                </a:moveTo>
                <a:cubicBezTo>
                  <a:pt x="2822" y="412"/>
                  <a:pt x="2782" y="416"/>
                  <a:pt x="2750" y="416"/>
                </a:cubicBezTo>
                <a:cubicBezTo>
                  <a:pt x="2670" y="416"/>
                  <a:pt x="2606" y="360"/>
                  <a:pt x="2606" y="284"/>
                </a:cubicBezTo>
                <a:cubicBezTo>
                  <a:pt x="2606" y="236"/>
                  <a:pt x="2626" y="206"/>
                  <a:pt x="2658" y="198"/>
                </a:cubicBezTo>
                <a:cubicBezTo>
                  <a:pt x="2698" y="266"/>
                  <a:pt x="2770" y="338"/>
                  <a:pt x="2844" y="394"/>
                </a:cubicBezTo>
                <a:moveTo>
                  <a:pt x="2928" y="448"/>
                </a:moveTo>
                <a:cubicBezTo>
                  <a:pt x="3022" y="448"/>
                  <a:pt x="3022" y="448"/>
                  <a:pt x="3022" y="448"/>
                </a:cubicBezTo>
                <a:cubicBezTo>
                  <a:pt x="3022" y="436"/>
                  <a:pt x="3022" y="436"/>
                  <a:pt x="3022" y="436"/>
                </a:cubicBezTo>
                <a:cubicBezTo>
                  <a:pt x="2992" y="432"/>
                  <a:pt x="2946" y="408"/>
                  <a:pt x="2896" y="372"/>
                </a:cubicBezTo>
                <a:cubicBezTo>
                  <a:pt x="2914" y="342"/>
                  <a:pt x="2918" y="300"/>
                  <a:pt x="2922" y="270"/>
                </a:cubicBezTo>
                <a:cubicBezTo>
                  <a:pt x="2926" y="244"/>
                  <a:pt x="2946" y="244"/>
                  <a:pt x="2958" y="242"/>
                </a:cubicBezTo>
                <a:cubicBezTo>
                  <a:pt x="2958" y="230"/>
                  <a:pt x="2958" y="230"/>
                  <a:pt x="2958" y="230"/>
                </a:cubicBezTo>
                <a:cubicBezTo>
                  <a:pt x="2834" y="230"/>
                  <a:pt x="2834" y="230"/>
                  <a:pt x="2834" y="230"/>
                </a:cubicBezTo>
                <a:cubicBezTo>
                  <a:pt x="2834" y="242"/>
                  <a:pt x="2834" y="242"/>
                  <a:pt x="2834" y="242"/>
                </a:cubicBezTo>
                <a:cubicBezTo>
                  <a:pt x="2864" y="246"/>
                  <a:pt x="2892" y="250"/>
                  <a:pt x="2892" y="294"/>
                </a:cubicBezTo>
                <a:cubicBezTo>
                  <a:pt x="2892" y="318"/>
                  <a:pt x="2888" y="342"/>
                  <a:pt x="2878" y="358"/>
                </a:cubicBezTo>
                <a:cubicBezTo>
                  <a:pt x="2770" y="274"/>
                  <a:pt x="2670" y="156"/>
                  <a:pt x="2670" y="96"/>
                </a:cubicBezTo>
                <a:cubicBezTo>
                  <a:pt x="2670" y="66"/>
                  <a:pt x="2688" y="54"/>
                  <a:pt x="2716" y="54"/>
                </a:cubicBezTo>
                <a:cubicBezTo>
                  <a:pt x="2752" y="54"/>
                  <a:pt x="2784" y="78"/>
                  <a:pt x="2800" y="124"/>
                </a:cubicBezTo>
                <a:cubicBezTo>
                  <a:pt x="2812" y="124"/>
                  <a:pt x="2812" y="124"/>
                  <a:pt x="2812" y="124"/>
                </a:cubicBezTo>
                <a:cubicBezTo>
                  <a:pt x="2810" y="42"/>
                  <a:pt x="2810" y="42"/>
                  <a:pt x="2810" y="42"/>
                </a:cubicBezTo>
                <a:cubicBezTo>
                  <a:pt x="2798" y="42"/>
                  <a:pt x="2798" y="42"/>
                  <a:pt x="2798" y="42"/>
                </a:cubicBezTo>
                <a:cubicBezTo>
                  <a:pt x="2798" y="48"/>
                  <a:pt x="2792" y="52"/>
                  <a:pt x="2788" y="52"/>
                </a:cubicBezTo>
                <a:cubicBezTo>
                  <a:pt x="2772" y="52"/>
                  <a:pt x="2752" y="36"/>
                  <a:pt x="2714" y="36"/>
                </a:cubicBezTo>
                <a:cubicBezTo>
                  <a:pt x="2672" y="36"/>
                  <a:pt x="2630" y="62"/>
                  <a:pt x="2630" y="118"/>
                </a:cubicBezTo>
                <a:cubicBezTo>
                  <a:pt x="2630" y="140"/>
                  <a:pt x="2636" y="160"/>
                  <a:pt x="2648" y="182"/>
                </a:cubicBezTo>
                <a:cubicBezTo>
                  <a:pt x="2592" y="200"/>
                  <a:pt x="2562" y="248"/>
                  <a:pt x="2562" y="304"/>
                </a:cubicBezTo>
                <a:cubicBezTo>
                  <a:pt x="2562" y="406"/>
                  <a:pt x="2640" y="460"/>
                  <a:pt x="2726" y="460"/>
                </a:cubicBezTo>
                <a:cubicBezTo>
                  <a:pt x="2780" y="460"/>
                  <a:pt x="2824" y="444"/>
                  <a:pt x="2862" y="410"/>
                </a:cubicBezTo>
                <a:cubicBezTo>
                  <a:pt x="2888" y="424"/>
                  <a:pt x="2912" y="442"/>
                  <a:pt x="2928" y="448"/>
                </a:cubicBezTo>
                <a:moveTo>
                  <a:pt x="3094" y="212"/>
                </a:moveTo>
                <a:cubicBezTo>
                  <a:pt x="3094" y="88"/>
                  <a:pt x="3154" y="20"/>
                  <a:pt x="3252" y="20"/>
                </a:cubicBezTo>
                <a:cubicBezTo>
                  <a:pt x="3328" y="20"/>
                  <a:pt x="3372" y="58"/>
                  <a:pt x="3392" y="134"/>
                </a:cubicBezTo>
                <a:cubicBezTo>
                  <a:pt x="3404" y="134"/>
                  <a:pt x="3404" y="134"/>
                  <a:pt x="3404" y="134"/>
                </a:cubicBezTo>
                <a:cubicBezTo>
                  <a:pt x="3400" y="4"/>
                  <a:pt x="3400" y="4"/>
                  <a:pt x="3400" y="4"/>
                </a:cubicBezTo>
                <a:cubicBezTo>
                  <a:pt x="3388" y="4"/>
                  <a:pt x="3388" y="4"/>
                  <a:pt x="3388" y="4"/>
                </a:cubicBezTo>
                <a:cubicBezTo>
                  <a:pt x="3384" y="14"/>
                  <a:pt x="3376" y="18"/>
                  <a:pt x="3364" y="18"/>
                </a:cubicBezTo>
                <a:cubicBezTo>
                  <a:pt x="3338" y="18"/>
                  <a:pt x="3314" y="0"/>
                  <a:pt x="3248" y="0"/>
                </a:cubicBezTo>
                <a:cubicBezTo>
                  <a:pt x="3118" y="0"/>
                  <a:pt x="3030" y="102"/>
                  <a:pt x="3030" y="242"/>
                </a:cubicBezTo>
                <a:cubicBezTo>
                  <a:pt x="3030" y="376"/>
                  <a:pt x="3110" y="460"/>
                  <a:pt x="3238" y="460"/>
                </a:cubicBezTo>
                <a:cubicBezTo>
                  <a:pt x="3320" y="460"/>
                  <a:pt x="3384" y="420"/>
                  <a:pt x="3408" y="380"/>
                </a:cubicBezTo>
                <a:cubicBezTo>
                  <a:pt x="3396" y="366"/>
                  <a:pt x="3396" y="366"/>
                  <a:pt x="3396" y="366"/>
                </a:cubicBezTo>
                <a:cubicBezTo>
                  <a:pt x="3370" y="402"/>
                  <a:pt x="3314" y="426"/>
                  <a:pt x="3256" y="426"/>
                </a:cubicBezTo>
                <a:cubicBezTo>
                  <a:pt x="3156" y="426"/>
                  <a:pt x="3094" y="340"/>
                  <a:pt x="3094" y="212"/>
                </a:cubicBezTo>
                <a:moveTo>
                  <a:pt x="3678" y="328"/>
                </a:moveTo>
                <a:cubicBezTo>
                  <a:pt x="3678" y="392"/>
                  <a:pt x="3650" y="430"/>
                  <a:pt x="3592" y="430"/>
                </a:cubicBezTo>
                <a:cubicBezTo>
                  <a:pt x="3542" y="430"/>
                  <a:pt x="3496" y="384"/>
                  <a:pt x="3496" y="292"/>
                </a:cubicBezTo>
                <a:cubicBezTo>
                  <a:pt x="3496" y="226"/>
                  <a:pt x="3528" y="190"/>
                  <a:pt x="3580" y="190"/>
                </a:cubicBezTo>
                <a:cubicBezTo>
                  <a:pt x="3628" y="192"/>
                  <a:pt x="3678" y="238"/>
                  <a:pt x="3678" y="328"/>
                </a:cubicBezTo>
                <a:moveTo>
                  <a:pt x="3732" y="312"/>
                </a:moveTo>
                <a:cubicBezTo>
                  <a:pt x="3732" y="260"/>
                  <a:pt x="3710" y="214"/>
                  <a:pt x="3672" y="190"/>
                </a:cubicBezTo>
                <a:cubicBezTo>
                  <a:pt x="3650" y="176"/>
                  <a:pt x="3620" y="168"/>
                  <a:pt x="3588" y="168"/>
                </a:cubicBezTo>
                <a:cubicBezTo>
                  <a:pt x="3502" y="168"/>
                  <a:pt x="3442" y="230"/>
                  <a:pt x="3442" y="310"/>
                </a:cubicBezTo>
                <a:cubicBezTo>
                  <a:pt x="3442" y="364"/>
                  <a:pt x="3464" y="408"/>
                  <a:pt x="3502" y="432"/>
                </a:cubicBezTo>
                <a:cubicBezTo>
                  <a:pt x="3524" y="446"/>
                  <a:pt x="3554" y="452"/>
                  <a:pt x="3586" y="452"/>
                </a:cubicBezTo>
                <a:cubicBezTo>
                  <a:pt x="3672" y="454"/>
                  <a:pt x="3732" y="394"/>
                  <a:pt x="3732" y="312"/>
                </a:cubicBezTo>
                <a:moveTo>
                  <a:pt x="4136" y="448"/>
                </a:moveTo>
                <a:cubicBezTo>
                  <a:pt x="4280" y="448"/>
                  <a:pt x="4280" y="448"/>
                  <a:pt x="4280" y="448"/>
                </a:cubicBezTo>
                <a:cubicBezTo>
                  <a:pt x="4280" y="436"/>
                  <a:pt x="4280" y="436"/>
                  <a:pt x="4280" y="436"/>
                </a:cubicBezTo>
                <a:cubicBezTo>
                  <a:pt x="4230" y="434"/>
                  <a:pt x="4232" y="426"/>
                  <a:pt x="4232" y="348"/>
                </a:cubicBezTo>
                <a:cubicBezTo>
                  <a:pt x="4232" y="276"/>
                  <a:pt x="4232" y="276"/>
                  <a:pt x="4232" y="276"/>
                </a:cubicBezTo>
                <a:cubicBezTo>
                  <a:pt x="4232" y="200"/>
                  <a:pt x="4190" y="172"/>
                  <a:pt x="4142" y="172"/>
                </a:cubicBezTo>
                <a:cubicBezTo>
                  <a:pt x="4098" y="172"/>
                  <a:pt x="4064" y="196"/>
                  <a:pt x="4038" y="232"/>
                </a:cubicBezTo>
                <a:cubicBezTo>
                  <a:pt x="4028" y="194"/>
                  <a:pt x="4000" y="172"/>
                  <a:pt x="3954" y="172"/>
                </a:cubicBezTo>
                <a:cubicBezTo>
                  <a:pt x="3916" y="172"/>
                  <a:pt x="3880" y="196"/>
                  <a:pt x="3858" y="224"/>
                </a:cubicBezTo>
                <a:cubicBezTo>
                  <a:pt x="3858" y="176"/>
                  <a:pt x="3858" y="176"/>
                  <a:pt x="3858" y="176"/>
                </a:cubicBezTo>
                <a:cubicBezTo>
                  <a:pt x="3756" y="176"/>
                  <a:pt x="3756" y="176"/>
                  <a:pt x="3756" y="176"/>
                </a:cubicBezTo>
                <a:cubicBezTo>
                  <a:pt x="3756" y="188"/>
                  <a:pt x="3756" y="188"/>
                  <a:pt x="3756" y="188"/>
                </a:cubicBezTo>
                <a:cubicBezTo>
                  <a:pt x="3800" y="190"/>
                  <a:pt x="3806" y="192"/>
                  <a:pt x="3806" y="268"/>
                </a:cubicBezTo>
                <a:cubicBezTo>
                  <a:pt x="3806" y="346"/>
                  <a:pt x="3806" y="346"/>
                  <a:pt x="3806" y="346"/>
                </a:cubicBezTo>
                <a:cubicBezTo>
                  <a:pt x="3806" y="434"/>
                  <a:pt x="3804" y="434"/>
                  <a:pt x="3758" y="434"/>
                </a:cubicBezTo>
                <a:cubicBezTo>
                  <a:pt x="3758" y="446"/>
                  <a:pt x="3758" y="446"/>
                  <a:pt x="3758" y="446"/>
                </a:cubicBezTo>
                <a:cubicBezTo>
                  <a:pt x="3902" y="446"/>
                  <a:pt x="3902" y="446"/>
                  <a:pt x="3902" y="446"/>
                </a:cubicBezTo>
                <a:cubicBezTo>
                  <a:pt x="3902" y="434"/>
                  <a:pt x="3902" y="434"/>
                  <a:pt x="3902" y="434"/>
                </a:cubicBezTo>
                <a:cubicBezTo>
                  <a:pt x="3862" y="430"/>
                  <a:pt x="3858" y="430"/>
                  <a:pt x="3858" y="342"/>
                </a:cubicBezTo>
                <a:cubicBezTo>
                  <a:pt x="3858" y="262"/>
                  <a:pt x="3858" y="262"/>
                  <a:pt x="3858" y="262"/>
                </a:cubicBezTo>
                <a:cubicBezTo>
                  <a:pt x="3858" y="234"/>
                  <a:pt x="3894" y="204"/>
                  <a:pt x="3932" y="204"/>
                </a:cubicBezTo>
                <a:cubicBezTo>
                  <a:pt x="3974" y="204"/>
                  <a:pt x="3990" y="226"/>
                  <a:pt x="3990" y="282"/>
                </a:cubicBezTo>
                <a:cubicBezTo>
                  <a:pt x="3990" y="338"/>
                  <a:pt x="3990" y="338"/>
                  <a:pt x="3990" y="338"/>
                </a:cubicBezTo>
                <a:cubicBezTo>
                  <a:pt x="3990" y="428"/>
                  <a:pt x="3988" y="432"/>
                  <a:pt x="3950" y="436"/>
                </a:cubicBezTo>
                <a:cubicBezTo>
                  <a:pt x="3950" y="448"/>
                  <a:pt x="3950" y="448"/>
                  <a:pt x="3950" y="448"/>
                </a:cubicBezTo>
                <a:cubicBezTo>
                  <a:pt x="4086" y="448"/>
                  <a:pt x="4086" y="448"/>
                  <a:pt x="4086" y="448"/>
                </a:cubicBezTo>
                <a:cubicBezTo>
                  <a:pt x="4086" y="436"/>
                  <a:pt x="4086" y="436"/>
                  <a:pt x="4086" y="436"/>
                </a:cubicBezTo>
                <a:cubicBezTo>
                  <a:pt x="4040" y="432"/>
                  <a:pt x="4042" y="428"/>
                  <a:pt x="4042" y="342"/>
                </a:cubicBezTo>
                <a:cubicBezTo>
                  <a:pt x="4042" y="264"/>
                  <a:pt x="4042" y="264"/>
                  <a:pt x="4042" y="264"/>
                </a:cubicBezTo>
                <a:cubicBezTo>
                  <a:pt x="4042" y="236"/>
                  <a:pt x="4078" y="206"/>
                  <a:pt x="4118" y="206"/>
                </a:cubicBezTo>
                <a:cubicBezTo>
                  <a:pt x="4152" y="206"/>
                  <a:pt x="4174" y="226"/>
                  <a:pt x="4174" y="284"/>
                </a:cubicBezTo>
                <a:cubicBezTo>
                  <a:pt x="4174" y="346"/>
                  <a:pt x="4174" y="346"/>
                  <a:pt x="4174" y="346"/>
                </a:cubicBezTo>
                <a:cubicBezTo>
                  <a:pt x="4174" y="428"/>
                  <a:pt x="4174" y="432"/>
                  <a:pt x="4134" y="436"/>
                </a:cubicBezTo>
                <a:cubicBezTo>
                  <a:pt x="4134" y="448"/>
                  <a:pt x="4134" y="448"/>
                  <a:pt x="4134" y="448"/>
                </a:cubicBezTo>
                <a:lnTo>
                  <a:pt x="4136" y="448"/>
                </a:lnTo>
                <a:close/>
                <a:moveTo>
                  <a:pt x="4546" y="316"/>
                </a:moveTo>
                <a:cubicBezTo>
                  <a:pt x="4546" y="388"/>
                  <a:pt x="4516" y="432"/>
                  <a:pt x="4460" y="432"/>
                </a:cubicBezTo>
                <a:cubicBezTo>
                  <a:pt x="4424" y="432"/>
                  <a:pt x="4384" y="412"/>
                  <a:pt x="4384" y="384"/>
                </a:cubicBezTo>
                <a:cubicBezTo>
                  <a:pt x="4384" y="248"/>
                  <a:pt x="4384" y="248"/>
                  <a:pt x="4384" y="248"/>
                </a:cubicBezTo>
                <a:cubicBezTo>
                  <a:pt x="4384" y="226"/>
                  <a:pt x="4416" y="202"/>
                  <a:pt x="4454" y="202"/>
                </a:cubicBezTo>
                <a:cubicBezTo>
                  <a:pt x="4510" y="206"/>
                  <a:pt x="4546" y="248"/>
                  <a:pt x="4546" y="316"/>
                </a:cubicBezTo>
                <a:moveTo>
                  <a:pt x="4600" y="310"/>
                </a:moveTo>
                <a:cubicBezTo>
                  <a:pt x="4600" y="230"/>
                  <a:pt x="4548" y="170"/>
                  <a:pt x="4478" y="170"/>
                </a:cubicBezTo>
                <a:cubicBezTo>
                  <a:pt x="4438" y="170"/>
                  <a:pt x="4406" y="188"/>
                  <a:pt x="4384" y="214"/>
                </a:cubicBezTo>
                <a:cubicBezTo>
                  <a:pt x="4384" y="174"/>
                  <a:pt x="4384" y="174"/>
                  <a:pt x="4384" y="174"/>
                </a:cubicBezTo>
                <a:cubicBezTo>
                  <a:pt x="4284" y="174"/>
                  <a:pt x="4284" y="174"/>
                  <a:pt x="4284" y="174"/>
                </a:cubicBezTo>
                <a:cubicBezTo>
                  <a:pt x="4284" y="186"/>
                  <a:pt x="4284" y="186"/>
                  <a:pt x="4284" y="186"/>
                </a:cubicBezTo>
                <a:cubicBezTo>
                  <a:pt x="4326" y="188"/>
                  <a:pt x="4332" y="190"/>
                  <a:pt x="4332" y="280"/>
                </a:cubicBezTo>
                <a:cubicBezTo>
                  <a:pt x="4332" y="466"/>
                  <a:pt x="4332" y="466"/>
                  <a:pt x="4332" y="466"/>
                </a:cubicBezTo>
                <a:cubicBezTo>
                  <a:pt x="4332" y="564"/>
                  <a:pt x="4334" y="570"/>
                  <a:pt x="4286" y="574"/>
                </a:cubicBezTo>
                <a:cubicBezTo>
                  <a:pt x="4286" y="588"/>
                  <a:pt x="4286" y="588"/>
                  <a:pt x="4286" y="588"/>
                </a:cubicBezTo>
                <a:cubicBezTo>
                  <a:pt x="4432" y="588"/>
                  <a:pt x="4432" y="588"/>
                  <a:pt x="4432" y="588"/>
                </a:cubicBezTo>
                <a:cubicBezTo>
                  <a:pt x="4432" y="574"/>
                  <a:pt x="4432" y="574"/>
                  <a:pt x="4432" y="574"/>
                </a:cubicBezTo>
                <a:cubicBezTo>
                  <a:pt x="4380" y="572"/>
                  <a:pt x="4384" y="564"/>
                  <a:pt x="4384" y="462"/>
                </a:cubicBezTo>
                <a:cubicBezTo>
                  <a:pt x="4384" y="424"/>
                  <a:pt x="4384" y="424"/>
                  <a:pt x="4384" y="424"/>
                </a:cubicBezTo>
                <a:cubicBezTo>
                  <a:pt x="4404" y="444"/>
                  <a:pt x="4436" y="454"/>
                  <a:pt x="4466" y="454"/>
                </a:cubicBezTo>
                <a:cubicBezTo>
                  <a:pt x="4548" y="454"/>
                  <a:pt x="4600" y="392"/>
                  <a:pt x="4600" y="310"/>
                </a:cubicBezTo>
                <a:moveTo>
                  <a:pt x="4792" y="382"/>
                </a:moveTo>
                <a:cubicBezTo>
                  <a:pt x="4792" y="404"/>
                  <a:pt x="4762" y="424"/>
                  <a:pt x="4736" y="424"/>
                </a:cubicBezTo>
                <a:cubicBezTo>
                  <a:pt x="4712" y="424"/>
                  <a:pt x="4694" y="410"/>
                  <a:pt x="4694" y="378"/>
                </a:cubicBezTo>
                <a:cubicBezTo>
                  <a:pt x="4694" y="322"/>
                  <a:pt x="4752" y="328"/>
                  <a:pt x="4792" y="306"/>
                </a:cubicBezTo>
                <a:cubicBezTo>
                  <a:pt x="4792" y="382"/>
                  <a:pt x="4792" y="382"/>
                  <a:pt x="4792" y="382"/>
                </a:cubicBezTo>
                <a:close/>
                <a:moveTo>
                  <a:pt x="5240" y="434"/>
                </a:moveTo>
                <a:cubicBezTo>
                  <a:pt x="5192" y="432"/>
                  <a:pt x="5192" y="430"/>
                  <a:pt x="5192" y="340"/>
                </a:cubicBezTo>
                <a:cubicBezTo>
                  <a:pt x="5192" y="278"/>
                  <a:pt x="5192" y="278"/>
                  <a:pt x="5192" y="278"/>
                </a:cubicBezTo>
                <a:cubicBezTo>
                  <a:pt x="5192" y="196"/>
                  <a:pt x="5146" y="170"/>
                  <a:pt x="5104" y="170"/>
                </a:cubicBezTo>
                <a:cubicBezTo>
                  <a:pt x="5068" y="170"/>
                  <a:pt x="5032" y="186"/>
                  <a:pt x="5004" y="222"/>
                </a:cubicBezTo>
                <a:cubicBezTo>
                  <a:pt x="5004" y="174"/>
                  <a:pt x="5004" y="174"/>
                  <a:pt x="5004" y="174"/>
                </a:cubicBezTo>
                <a:cubicBezTo>
                  <a:pt x="4902" y="174"/>
                  <a:pt x="4902" y="174"/>
                  <a:pt x="4902" y="174"/>
                </a:cubicBezTo>
                <a:cubicBezTo>
                  <a:pt x="4902" y="186"/>
                  <a:pt x="4902" y="186"/>
                  <a:pt x="4902" y="186"/>
                </a:cubicBezTo>
                <a:cubicBezTo>
                  <a:pt x="4946" y="188"/>
                  <a:pt x="4952" y="190"/>
                  <a:pt x="4952" y="266"/>
                </a:cubicBezTo>
                <a:cubicBezTo>
                  <a:pt x="4952" y="334"/>
                  <a:pt x="4952" y="334"/>
                  <a:pt x="4952" y="334"/>
                </a:cubicBezTo>
                <a:cubicBezTo>
                  <a:pt x="4952" y="430"/>
                  <a:pt x="4952" y="432"/>
                  <a:pt x="4904" y="434"/>
                </a:cubicBezTo>
                <a:cubicBezTo>
                  <a:pt x="4892" y="434"/>
                  <a:pt x="4892" y="434"/>
                  <a:pt x="4892" y="434"/>
                </a:cubicBezTo>
                <a:cubicBezTo>
                  <a:pt x="4854" y="434"/>
                  <a:pt x="4850" y="422"/>
                  <a:pt x="4850" y="366"/>
                </a:cubicBezTo>
                <a:cubicBezTo>
                  <a:pt x="4850" y="274"/>
                  <a:pt x="4850" y="274"/>
                  <a:pt x="4850" y="274"/>
                </a:cubicBezTo>
                <a:cubicBezTo>
                  <a:pt x="4850" y="256"/>
                  <a:pt x="4848" y="240"/>
                  <a:pt x="4844" y="228"/>
                </a:cubicBezTo>
                <a:cubicBezTo>
                  <a:pt x="4830" y="186"/>
                  <a:pt x="4796" y="170"/>
                  <a:pt x="4748" y="170"/>
                </a:cubicBezTo>
                <a:cubicBezTo>
                  <a:pt x="4718" y="170"/>
                  <a:pt x="4674" y="180"/>
                  <a:pt x="4650" y="202"/>
                </a:cubicBezTo>
                <a:cubicBezTo>
                  <a:pt x="4652" y="214"/>
                  <a:pt x="4664" y="240"/>
                  <a:pt x="4670" y="248"/>
                </a:cubicBezTo>
                <a:cubicBezTo>
                  <a:pt x="4676" y="246"/>
                  <a:pt x="4676" y="246"/>
                  <a:pt x="4676" y="246"/>
                </a:cubicBezTo>
                <a:cubicBezTo>
                  <a:pt x="4688" y="216"/>
                  <a:pt x="4708" y="194"/>
                  <a:pt x="4742" y="194"/>
                </a:cubicBezTo>
                <a:cubicBezTo>
                  <a:pt x="4778" y="194"/>
                  <a:pt x="4794" y="220"/>
                  <a:pt x="4794" y="250"/>
                </a:cubicBezTo>
                <a:cubicBezTo>
                  <a:pt x="4794" y="282"/>
                  <a:pt x="4794" y="282"/>
                  <a:pt x="4794" y="282"/>
                </a:cubicBezTo>
                <a:cubicBezTo>
                  <a:pt x="4794" y="302"/>
                  <a:pt x="4702" y="306"/>
                  <a:pt x="4664" y="338"/>
                </a:cubicBezTo>
                <a:cubicBezTo>
                  <a:pt x="4652" y="350"/>
                  <a:pt x="4642" y="364"/>
                  <a:pt x="4642" y="384"/>
                </a:cubicBezTo>
                <a:cubicBezTo>
                  <a:pt x="4642" y="426"/>
                  <a:pt x="4672" y="456"/>
                  <a:pt x="4716" y="456"/>
                </a:cubicBezTo>
                <a:cubicBezTo>
                  <a:pt x="4744" y="456"/>
                  <a:pt x="4768" y="446"/>
                  <a:pt x="4794" y="418"/>
                </a:cubicBezTo>
                <a:cubicBezTo>
                  <a:pt x="4798" y="438"/>
                  <a:pt x="4814" y="448"/>
                  <a:pt x="4842" y="448"/>
                </a:cubicBezTo>
                <a:cubicBezTo>
                  <a:pt x="4906" y="448"/>
                  <a:pt x="4906" y="448"/>
                  <a:pt x="4906" y="448"/>
                </a:cubicBezTo>
                <a:cubicBezTo>
                  <a:pt x="4906" y="448"/>
                  <a:pt x="4906" y="448"/>
                  <a:pt x="4906" y="448"/>
                </a:cubicBezTo>
                <a:cubicBezTo>
                  <a:pt x="5048" y="448"/>
                  <a:pt x="5048" y="448"/>
                  <a:pt x="5048" y="448"/>
                </a:cubicBezTo>
                <a:cubicBezTo>
                  <a:pt x="5048" y="436"/>
                  <a:pt x="5048" y="436"/>
                  <a:pt x="5048" y="436"/>
                </a:cubicBezTo>
                <a:cubicBezTo>
                  <a:pt x="5006" y="432"/>
                  <a:pt x="5004" y="434"/>
                  <a:pt x="5004" y="338"/>
                </a:cubicBezTo>
                <a:cubicBezTo>
                  <a:pt x="5004" y="262"/>
                  <a:pt x="5004" y="262"/>
                  <a:pt x="5004" y="262"/>
                </a:cubicBezTo>
                <a:cubicBezTo>
                  <a:pt x="5004" y="236"/>
                  <a:pt x="5038" y="206"/>
                  <a:pt x="5080" y="206"/>
                </a:cubicBezTo>
                <a:cubicBezTo>
                  <a:pt x="5114" y="206"/>
                  <a:pt x="5140" y="220"/>
                  <a:pt x="5140" y="286"/>
                </a:cubicBezTo>
                <a:cubicBezTo>
                  <a:pt x="5140" y="340"/>
                  <a:pt x="5140" y="340"/>
                  <a:pt x="5140" y="340"/>
                </a:cubicBezTo>
                <a:cubicBezTo>
                  <a:pt x="5140" y="432"/>
                  <a:pt x="5136" y="432"/>
                  <a:pt x="5098" y="434"/>
                </a:cubicBezTo>
                <a:cubicBezTo>
                  <a:pt x="5098" y="446"/>
                  <a:pt x="5098" y="446"/>
                  <a:pt x="5098" y="446"/>
                </a:cubicBezTo>
                <a:cubicBezTo>
                  <a:pt x="5240" y="446"/>
                  <a:pt x="5240" y="446"/>
                  <a:pt x="5240" y="446"/>
                </a:cubicBezTo>
                <a:lnTo>
                  <a:pt x="5240" y="434"/>
                </a:lnTo>
                <a:close/>
                <a:moveTo>
                  <a:pt x="5516" y="192"/>
                </a:moveTo>
                <a:cubicBezTo>
                  <a:pt x="5516" y="180"/>
                  <a:pt x="5516" y="180"/>
                  <a:pt x="5516" y="180"/>
                </a:cubicBezTo>
                <a:cubicBezTo>
                  <a:pt x="5418" y="180"/>
                  <a:pt x="5418" y="180"/>
                  <a:pt x="5418" y="180"/>
                </a:cubicBezTo>
                <a:cubicBezTo>
                  <a:pt x="5418" y="192"/>
                  <a:pt x="5418" y="192"/>
                  <a:pt x="5418" y="192"/>
                </a:cubicBezTo>
                <a:cubicBezTo>
                  <a:pt x="5442" y="194"/>
                  <a:pt x="5454" y="206"/>
                  <a:pt x="5446" y="234"/>
                </a:cubicBezTo>
                <a:cubicBezTo>
                  <a:pt x="5394" y="390"/>
                  <a:pt x="5394" y="390"/>
                  <a:pt x="5394" y="390"/>
                </a:cubicBezTo>
                <a:cubicBezTo>
                  <a:pt x="5342" y="270"/>
                  <a:pt x="5342" y="270"/>
                  <a:pt x="5342" y="270"/>
                </a:cubicBezTo>
                <a:cubicBezTo>
                  <a:pt x="5328" y="238"/>
                  <a:pt x="5322" y="224"/>
                  <a:pt x="5322" y="212"/>
                </a:cubicBezTo>
                <a:cubicBezTo>
                  <a:pt x="5322" y="202"/>
                  <a:pt x="5328" y="196"/>
                  <a:pt x="5348" y="192"/>
                </a:cubicBezTo>
                <a:cubicBezTo>
                  <a:pt x="5348" y="180"/>
                  <a:pt x="5348" y="180"/>
                  <a:pt x="5348" y="180"/>
                </a:cubicBezTo>
                <a:cubicBezTo>
                  <a:pt x="5220" y="180"/>
                  <a:pt x="5220" y="180"/>
                  <a:pt x="5220" y="180"/>
                </a:cubicBezTo>
                <a:cubicBezTo>
                  <a:pt x="5220" y="192"/>
                  <a:pt x="5220" y="192"/>
                  <a:pt x="5220" y="192"/>
                </a:cubicBezTo>
                <a:cubicBezTo>
                  <a:pt x="5252" y="194"/>
                  <a:pt x="5254" y="198"/>
                  <a:pt x="5296" y="292"/>
                </a:cubicBezTo>
                <a:cubicBezTo>
                  <a:pt x="5368" y="450"/>
                  <a:pt x="5368" y="450"/>
                  <a:pt x="5368" y="450"/>
                </a:cubicBezTo>
                <a:cubicBezTo>
                  <a:pt x="5344" y="512"/>
                  <a:pt x="5306" y="546"/>
                  <a:pt x="5228" y="564"/>
                </a:cubicBezTo>
                <a:cubicBezTo>
                  <a:pt x="5232" y="576"/>
                  <a:pt x="5246" y="600"/>
                  <a:pt x="5254" y="606"/>
                </a:cubicBezTo>
                <a:cubicBezTo>
                  <a:pt x="5356" y="564"/>
                  <a:pt x="5376" y="498"/>
                  <a:pt x="5412" y="396"/>
                </a:cubicBezTo>
                <a:cubicBezTo>
                  <a:pt x="5466" y="242"/>
                  <a:pt x="5466" y="242"/>
                  <a:pt x="5466" y="242"/>
                </a:cubicBezTo>
                <a:cubicBezTo>
                  <a:pt x="5478" y="206"/>
                  <a:pt x="5498" y="192"/>
                  <a:pt x="5516" y="192"/>
                </a:cubicBezTo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baseline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268266" y="6287538"/>
            <a:ext cx="3544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en-US" sz="800" baseline="0" dirty="0">
                <a:solidFill>
                  <a:srgbClr val="FFFFFF"/>
                </a:solidFill>
                <a:latin typeface="+mn-lt"/>
              </a:rPr>
              <a:t>CONFIDENTIAL AND PROPRIETARY</a:t>
            </a:r>
          </a:p>
          <a:p>
            <a:pPr defTabSz="804863" eaLnBrk="0" hangingPunct="0"/>
            <a:r>
              <a:rPr lang="en-US" sz="800" baseline="0" dirty="0">
                <a:solidFill>
                  <a:srgbClr val="FFFFFF"/>
                </a:solidFill>
                <a:latin typeface="+mn-lt"/>
              </a:rPr>
              <a:t>Any use of this material without specific permission of McKinsey &amp; Company is strictly prohibited</a:t>
            </a:r>
          </a:p>
        </p:txBody>
      </p:sp>
    </p:spTree>
    <p:extLst>
      <p:ext uri="{BB962C8B-B14F-4D97-AF65-F5344CB8AC3E}">
        <p14:creationId xmlns="" xmlns:p14="http://schemas.microsoft.com/office/powerpoint/2010/main" val="160582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"/>
          <p:cNvSpPr txBox="1">
            <a:spLocks/>
          </p:cNvSpPr>
          <p:nvPr userDrawn="1"/>
        </p:nvSpPr>
        <p:spPr bwMode="auto">
          <a:xfrm>
            <a:off x="8564563" y="6508272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z="800" baseline="0" smtClean="0">
                <a:solidFill>
                  <a:srgbClr val="808080"/>
                </a:solidFill>
                <a:latin typeface="+mn-lt"/>
              </a:rPr>
              <a:pPr/>
              <a:t>‹#›</a:t>
            </a:fld>
            <a:endParaRPr lang="en-US" sz="800" baseline="0" dirty="0">
              <a:solidFill>
                <a:srgbClr val="808080"/>
              </a:solidFill>
              <a:latin typeface="+mn-lt"/>
            </a:endParaRPr>
          </a:p>
        </p:txBody>
      </p:sp>
      <p:sp>
        <p:nvSpPr>
          <p:cNvPr id="9" name="SlideLogoText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7450817" y="6508272"/>
            <a:ext cx="1013098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95350"/>
            <a:r>
              <a:rPr lang="en-US" sz="800" baseline="0" dirty="0">
                <a:solidFill>
                  <a:srgbClr val="808080"/>
                </a:solidFill>
                <a:latin typeface="+mn-lt"/>
              </a:rPr>
              <a:t>McKinsey &amp; Company</a:t>
            </a: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8081963" y="50801"/>
            <a:ext cx="657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/>
            <a:endParaRPr lang="en-US" sz="800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516118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5505">
          <p15:clr>
            <a:srgbClr val="F26B43"/>
          </p15:clr>
        </p15:guide>
        <p15:guide id="2" pos="74">
          <p15:clr>
            <a:srgbClr val="F26B43"/>
          </p15:clr>
        </p15:guide>
        <p15:guide id="3" orient="horz" pos="571">
          <p15:clr>
            <a:srgbClr val="F26B43"/>
          </p15:clr>
        </p15:guide>
        <p15:guide id="4" orient="horz" pos="3911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Slide Number"/>
          <p:cNvSpPr txBox="1">
            <a:spLocks/>
          </p:cNvSpPr>
          <p:nvPr userDrawn="1"/>
        </p:nvSpPr>
        <p:spPr>
          <a:xfrm>
            <a:off x="8564563" y="6508272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z="800" baseline="0" smtClean="0">
                <a:solidFill>
                  <a:srgbClr val="FFFFFF"/>
                </a:solidFill>
                <a:latin typeface="+mn-lt"/>
              </a:rPr>
              <a:pPr/>
              <a:t>‹#›</a:t>
            </a:fld>
            <a:endParaRPr lang="en-US" sz="800" baseline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6" name="SlideLogoText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7450817" y="6508272"/>
            <a:ext cx="1013098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95350"/>
            <a:r>
              <a:rPr lang="en-US" sz="800" baseline="0" dirty="0">
                <a:solidFill>
                  <a:srgbClr val="FFFFFF"/>
                </a:solidFill>
                <a:latin typeface="+mn-lt"/>
              </a:rPr>
              <a:t>McKinsey &amp; Company</a:t>
            </a: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8081963" y="50801"/>
            <a:ext cx="657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/>
            <a:endParaRPr lang="en-US" sz="800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028896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3978">
          <p15:clr>
            <a:srgbClr val="000000"/>
          </p15:clr>
        </p15:guide>
        <p15:guide id="2" orient="horz" pos="570">
          <p15:clr>
            <a:srgbClr val="000000"/>
          </p15:clr>
        </p15:guide>
        <p15:guide id="3" orient="horz" pos="3912">
          <p15:clr>
            <a:srgbClr val="000000"/>
          </p15:clr>
        </p15:guide>
        <p15:guide id="4" pos="72">
          <p15:clr>
            <a:srgbClr val="00000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ckground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"/>
            <a:ext cx="8961438" cy="6721079"/>
          </a:xfrm>
          <a:prstGeom prst="rect">
            <a:avLst/>
          </a:prstGeom>
        </p:spPr>
      </p:pic>
      <p:sp>
        <p:nvSpPr>
          <p:cNvPr id="30" name="TitleRectangle"/>
          <p:cNvSpPr>
            <a:spLocks/>
          </p:cNvSpPr>
          <p:nvPr userDrawn="1"/>
        </p:nvSpPr>
        <p:spPr bwMode="white">
          <a:xfrm>
            <a:off x="2085976" y="3047"/>
            <a:ext cx="6877050" cy="3980600"/>
          </a:xfrm>
          <a:prstGeom prst="rect">
            <a:avLst/>
          </a:prstGeom>
          <a:solidFill>
            <a:schemeClr val="bg2">
              <a:alpha val="92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4758" name="think-cell Slide" r:id="rId5" imgW="360" imgH="360" progId="">
              <p:embed/>
            </p:oleObj>
          </a:graphicData>
        </a:graphic>
      </p:graphicFrame>
      <p:sp>
        <p:nvSpPr>
          <p:cNvPr id="5" name="doc id" hidden="1"/>
          <p:cNvSpPr txBox="1">
            <a:spLocks noChangeArrowheads="1"/>
          </p:cNvSpPr>
          <p:nvPr userDrawn="1"/>
        </p:nvSpPr>
        <p:spPr bwMode="auto">
          <a:xfrm>
            <a:off x="8441357" y="36514"/>
            <a:ext cx="297832" cy="107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baseline="0" dirty="0">
              <a:solidFill>
                <a:srgbClr val="C5C5C5"/>
              </a:solidFill>
              <a:latin typeface="+mn-lt"/>
            </a:endParaRPr>
          </a:p>
        </p:txBody>
      </p:sp>
      <p:sp>
        <p:nvSpPr>
          <p:cNvPr id="4" name="Working Draft Text"/>
          <p:cNvSpPr txBox="1">
            <a:spLocks noChangeArrowheads="1"/>
          </p:cNvSpPr>
          <p:nvPr userDrawn="1"/>
        </p:nvSpPr>
        <p:spPr bwMode="gray">
          <a:xfrm>
            <a:off x="5992719" y="6287538"/>
            <a:ext cx="881652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b="1" baseline="0" dirty="0">
                <a:solidFill>
                  <a:srgbClr val="808080"/>
                </a:solidFill>
                <a:latin typeface="+mn-lt"/>
              </a:rPr>
              <a:t>WORKING DRAFT</a:t>
            </a:r>
          </a:p>
        </p:txBody>
      </p:sp>
      <p:sp>
        <p:nvSpPr>
          <p:cNvPr id="6" name="Working Draft"/>
          <p:cNvSpPr txBox="1">
            <a:spLocks noChangeArrowheads="1"/>
          </p:cNvSpPr>
          <p:nvPr userDrawn="1"/>
        </p:nvSpPr>
        <p:spPr bwMode="gray">
          <a:xfrm>
            <a:off x="5992718" y="6410648"/>
            <a:ext cx="2970307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baseline="0" smtClean="0">
                <a:solidFill>
                  <a:srgbClr val="808080"/>
                </a:solidFill>
                <a:latin typeface="+mn-lt"/>
              </a:rPr>
              <a:t>Last Modified 20.02.2017 18:59 Russia TZ 2 Standard Time</a:t>
            </a:r>
            <a:endParaRPr lang="en-US" sz="800" baseline="0" dirty="0">
              <a:solidFill>
                <a:srgbClr val="808080"/>
              </a:solidFill>
              <a:latin typeface="+mn-lt"/>
            </a:endParaRPr>
          </a:p>
        </p:txBody>
      </p:sp>
      <p:sp>
        <p:nvSpPr>
          <p:cNvPr id="7" name="Printed"/>
          <p:cNvSpPr txBox="1">
            <a:spLocks noChangeArrowheads="1"/>
          </p:cNvSpPr>
          <p:nvPr userDrawn="1"/>
        </p:nvSpPr>
        <p:spPr bwMode="gray">
          <a:xfrm>
            <a:off x="5992719" y="6533759"/>
            <a:ext cx="279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baseline="0" dirty="0">
                <a:solidFill>
                  <a:srgbClr val="808080"/>
                </a:solidFill>
                <a:latin typeface="+mn-lt"/>
              </a:rPr>
              <a:t>Printed</a:t>
            </a:r>
          </a:p>
        </p:txBody>
      </p:sp>
      <p:sp>
        <p:nvSpPr>
          <p:cNvPr id="13314" name="Title"/>
          <p:cNvSpPr>
            <a:spLocks noGrp="1" noChangeArrowheads="1"/>
          </p:cNvSpPr>
          <p:nvPr userDrawn="1">
            <p:ph type="ctrTitle"/>
          </p:nvPr>
        </p:nvSpPr>
        <p:spPr>
          <a:xfrm>
            <a:off x="2268266" y="1434419"/>
            <a:ext cx="6231663" cy="492443"/>
          </a:xfrm>
          <a:prstGeom prst="rect">
            <a:avLst/>
          </a:prstGeom>
        </p:spPr>
        <p:txBody>
          <a:bodyPr/>
          <a:lstStyle>
            <a:lvl1pPr>
              <a:defRPr sz="3200" b="0" baseline="0">
                <a:solidFill>
                  <a:schemeClr val="accent2"/>
                </a:solidFill>
                <a:latin typeface="+mj-lt"/>
                <a:ea typeface="+mj-ea"/>
              </a:defRPr>
            </a:lvl1pPr>
          </a:lstStyle>
          <a:p>
            <a:pPr lvl="0" latinLnBrk="0"/>
            <a:r>
              <a:rPr lang="en-US" noProof="0" dirty="0"/>
              <a:t>Click to edit Master title style</a:t>
            </a:r>
          </a:p>
        </p:txBody>
      </p:sp>
      <p:sp>
        <p:nvSpPr>
          <p:cNvPr id="13315" name="Subtitle"/>
          <p:cNvSpPr>
            <a:spLocks noGrp="1" noChangeArrowheads="1"/>
          </p:cNvSpPr>
          <p:nvPr userDrawn="1">
            <p:ph type="subTitle" idx="1"/>
          </p:nvPr>
        </p:nvSpPr>
        <p:spPr bwMode="gray">
          <a:xfrm>
            <a:off x="2268266" y="3119079"/>
            <a:ext cx="6231663" cy="215444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400" cap="all" baseline="0">
                <a:solidFill>
                  <a:schemeClr val="accent6"/>
                </a:solidFill>
                <a:latin typeface="+mn-lt"/>
                <a:ea typeface="+mn-ea"/>
              </a:defRPr>
            </a:lvl1pPr>
          </a:lstStyle>
          <a:p>
            <a:pPr lvl="0" latinLnBrk="0"/>
            <a:r>
              <a:rPr lang="en-US" noProof="0" dirty="0"/>
              <a:t>Click to edit Master subtitle style</a:t>
            </a:r>
          </a:p>
        </p:txBody>
      </p:sp>
      <p:sp>
        <p:nvSpPr>
          <p:cNvPr id="67" name="Document type" hidden="1"/>
          <p:cNvSpPr txBox="1">
            <a:spLocks noChangeArrowheads="1"/>
          </p:cNvSpPr>
          <p:nvPr userDrawn="1"/>
        </p:nvSpPr>
        <p:spPr bwMode="gray">
          <a:xfrm>
            <a:off x="2268265" y="3581761"/>
            <a:ext cx="6231663" cy="21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baseline="0" dirty="0">
                <a:solidFill>
                  <a:schemeClr val="accent6"/>
                </a:solidFill>
                <a:latin typeface="+mn-lt"/>
              </a:rPr>
              <a:t>Document type | Date</a:t>
            </a:r>
          </a:p>
        </p:txBody>
      </p:sp>
      <p:sp>
        <p:nvSpPr>
          <p:cNvPr id="33" name="LogoImage"/>
          <p:cNvSpPr>
            <a:spLocks noEditPoints="1"/>
          </p:cNvSpPr>
          <p:nvPr userDrawn="1"/>
        </p:nvSpPr>
        <p:spPr bwMode="auto">
          <a:xfrm>
            <a:off x="2267712" y="155448"/>
            <a:ext cx="2176978" cy="238073"/>
          </a:xfrm>
          <a:custGeom>
            <a:avLst/>
            <a:gdLst>
              <a:gd name="T0" fmla="*/ 504 w 5516"/>
              <a:gd name="T1" fmla="*/ 26 h 606"/>
              <a:gd name="T2" fmla="*/ 18 w 5516"/>
              <a:gd name="T3" fmla="*/ 22 h 606"/>
              <a:gd name="T4" fmla="*/ 140 w 5516"/>
              <a:gd name="T5" fmla="*/ 436 h 606"/>
              <a:gd name="T6" fmla="*/ 408 w 5516"/>
              <a:gd name="T7" fmla="*/ 372 h 606"/>
              <a:gd name="T8" fmla="*/ 696 w 5516"/>
              <a:gd name="T9" fmla="*/ 422 h 606"/>
              <a:gd name="T10" fmla="*/ 768 w 5516"/>
              <a:gd name="T11" fmla="*/ 196 h 606"/>
              <a:gd name="T12" fmla="*/ 1272 w 5516"/>
              <a:gd name="T13" fmla="*/ 26 h 606"/>
              <a:gd name="T14" fmla="*/ 1302 w 5516"/>
              <a:gd name="T15" fmla="*/ 338 h 606"/>
              <a:gd name="T16" fmla="*/ 1202 w 5516"/>
              <a:gd name="T17" fmla="*/ 436 h 606"/>
              <a:gd name="T18" fmla="*/ 1030 w 5516"/>
              <a:gd name="T19" fmla="*/ 10 h 606"/>
              <a:gd name="T20" fmla="*/ 960 w 5516"/>
              <a:gd name="T21" fmla="*/ 22 h 606"/>
              <a:gd name="T22" fmla="*/ 804 w 5516"/>
              <a:gd name="T23" fmla="*/ 434 h 606"/>
              <a:gd name="T24" fmla="*/ 930 w 5516"/>
              <a:gd name="T25" fmla="*/ 246 h 606"/>
              <a:gd name="T26" fmla="*/ 1658 w 5516"/>
              <a:gd name="T27" fmla="*/ 342 h 606"/>
              <a:gd name="T28" fmla="*/ 1368 w 5516"/>
              <a:gd name="T29" fmla="*/ 188 h 606"/>
              <a:gd name="T30" fmla="*/ 1514 w 5516"/>
              <a:gd name="T31" fmla="*/ 436 h 606"/>
              <a:gd name="T32" fmla="*/ 1564 w 5516"/>
              <a:gd name="T33" fmla="*/ 434 h 606"/>
              <a:gd name="T34" fmla="*/ 1904 w 5516"/>
              <a:gd name="T35" fmla="*/ 184 h 606"/>
              <a:gd name="T36" fmla="*/ 1728 w 5516"/>
              <a:gd name="T37" fmla="*/ 366 h 606"/>
              <a:gd name="T38" fmla="*/ 2102 w 5516"/>
              <a:gd name="T39" fmla="*/ 192 h 606"/>
              <a:gd name="T40" fmla="*/ 1982 w 5516"/>
              <a:gd name="T41" fmla="*/ 320 h 606"/>
              <a:gd name="T42" fmla="*/ 2478 w 5516"/>
              <a:gd name="T43" fmla="*/ 242 h 606"/>
              <a:gd name="T44" fmla="*/ 2406 w 5516"/>
              <a:gd name="T45" fmla="*/ 390 h 606"/>
              <a:gd name="T46" fmla="*/ 2234 w 5516"/>
              <a:gd name="T47" fmla="*/ 192 h 606"/>
              <a:gd name="T48" fmla="*/ 2478 w 5516"/>
              <a:gd name="T49" fmla="*/ 242 h 606"/>
              <a:gd name="T50" fmla="*/ 2928 w 5516"/>
              <a:gd name="T51" fmla="*/ 448 h 606"/>
              <a:gd name="T52" fmla="*/ 2958 w 5516"/>
              <a:gd name="T53" fmla="*/ 230 h 606"/>
              <a:gd name="T54" fmla="*/ 2716 w 5516"/>
              <a:gd name="T55" fmla="*/ 54 h 606"/>
              <a:gd name="T56" fmla="*/ 2714 w 5516"/>
              <a:gd name="T57" fmla="*/ 36 h 606"/>
              <a:gd name="T58" fmla="*/ 2928 w 5516"/>
              <a:gd name="T59" fmla="*/ 448 h 606"/>
              <a:gd name="T60" fmla="*/ 3388 w 5516"/>
              <a:gd name="T61" fmla="*/ 4 h 606"/>
              <a:gd name="T62" fmla="*/ 3396 w 5516"/>
              <a:gd name="T63" fmla="*/ 366 h 606"/>
              <a:gd name="T64" fmla="*/ 3580 w 5516"/>
              <a:gd name="T65" fmla="*/ 190 h 606"/>
              <a:gd name="T66" fmla="*/ 3502 w 5516"/>
              <a:gd name="T67" fmla="*/ 432 h 606"/>
              <a:gd name="T68" fmla="*/ 4232 w 5516"/>
              <a:gd name="T69" fmla="*/ 348 h 606"/>
              <a:gd name="T70" fmla="*/ 3858 w 5516"/>
              <a:gd name="T71" fmla="*/ 176 h 606"/>
              <a:gd name="T72" fmla="*/ 3758 w 5516"/>
              <a:gd name="T73" fmla="*/ 446 h 606"/>
              <a:gd name="T74" fmla="*/ 3990 w 5516"/>
              <a:gd name="T75" fmla="*/ 282 h 606"/>
              <a:gd name="T76" fmla="*/ 4042 w 5516"/>
              <a:gd name="T77" fmla="*/ 342 h 606"/>
              <a:gd name="T78" fmla="*/ 4134 w 5516"/>
              <a:gd name="T79" fmla="*/ 448 h 606"/>
              <a:gd name="T80" fmla="*/ 4454 w 5516"/>
              <a:gd name="T81" fmla="*/ 202 h 606"/>
              <a:gd name="T82" fmla="*/ 4284 w 5516"/>
              <a:gd name="T83" fmla="*/ 174 h 606"/>
              <a:gd name="T84" fmla="*/ 4432 w 5516"/>
              <a:gd name="T85" fmla="*/ 588 h 606"/>
              <a:gd name="T86" fmla="*/ 4792 w 5516"/>
              <a:gd name="T87" fmla="*/ 382 h 606"/>
              <a:gd name="T88" fmla="*/ 5192 w 5516"/>
              <a:gd name="T89" fmla="*/ 340 h 606"/>
              <a:gd name="T90" fmla="*/ 4902 w 5516"/>
              <a:gd name="T91" fmla="*/ 186 h 606"/>
              <a:gd name="T92" fmla="*/ 4850 w 5516"/>
              <a:gd name="T93" fmla="*/ 274 h 606"/>
              <a:gd name="T94" fmla="*/ 4742 w 5516"/>
              <a:gd name="T95" fmla="*/ 194 h 606"/>
              <a:gd name="T96" fmla="*/ 4794 w 5516"/>
              <a:gd name="T97" fmla="*/ 418 h 606"/>
              <a:gd name="T98" fmla="*/ 5004 w 5516"/>
              <a:gd name="T99" fmla="*/ 338 h 606"/>
              <a:gd name="T100" fmla="*/ 5098 w 5516"/>
              <a:gd name="T101" fmla="*/ 446 h 606"/>
              <a:gd name="T102" fmla="*/ 5418 w 5516"/>
              <a:gd name="T103" fmla="*/ 192 h 606"/>
              <a:gd name="T104" fmla="*/ 5348 w 5516"/>
              <a:gd name="T105" fmla="*/ 180 h 606"/>
              <a:gd name="T106" fmla="*/ 5254 w 5516"/>
              <a:gd name="T107" fmla="*/ 606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516" h="606">
                <a:moveTo>
                  <a:pt x="366" y="448"/>
                </a:moveTo>
                <a:cubicBezTo>
                  <a:pt x="524" y="448"/>
                  <a:pt x="524" y="448"/>
                  <a:pt x="524" y="448"/>
                </a:cubicBezTo>
                <a:cubicBezTo>
                  <a:pt x="524" y="436"/>
                  <a:pt x="524" y="436"/>
                  <a:pt x="524" y="436"/>
                </a:cubicBezTo>
                <a:cubicBezTo>
                  <a:pt x="486" y="432"/>
                  <a:pt x="470" y="414"/>
                  <a:pt x="468" y="362"/>
                </a:cubicBezTo>
                <a:cubicBezTo>
                  <a:pt x="454" y="86"/>
                  <a:pt x="454" y="86"/>
                  <a:pt x="454" y="86"/>
                </a:cubicBezTo>
                <a:cubicBezTo>
                  <a:pt x="452" y="46"/>
                  <a:pt x="470" y="30"/>
                  <a:pt x="504" y="26"/>
                </a:cubicBezTo>
                <a:cubicBezTo>
                  <a:pt x="504" y="12"/>
                  <a:pt x="504" y="12"/>
                  <a:pt x="504" y="12"/>
                </a:cubicBezTo>
                <a:cubicBezTo>
                  <a:pt x="394" y="12"/>
                  <a:pt x="394" y="12"/>
                  <a:pt x="394" y="12"/>
                </a:cubicBezTo>
                <a:cubicBezTo>
                  <a:pt x="264" y="350"/>
                  <a:pt x="264" y="350"/>
                  <a:pt x="264" y="350"/>
                </a:cubicBezTo>
                <a:cubicBezTo>
                  <a:pt x="132" y="10"/>
                  <a:pt x="132" y="10"/>
                  <a:pt x="132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22"/>
                  <a:pt x="18" y="22"/>
                  <a:pt x="18" y="22"/>
                </a:cubicBezTo>
                <a:cubicBezTo>
                  <a:pt x="40" y="26"/>
                  <a:pt x="74" y="32"/>
                  <a:pt x="72" y="84"/>
                </a:cubicBezTo>
                <a:cubicBezTo>
                  <a:pt x="58" y="352"/>
                  <a:pt x="58" y="352"/>
                  <a:pt x="58" y="352"/>
                </a:cubicBezTo>
                <a:cubicBezTo>
                  <a:pt x="54" y="410"/>
                  <a:pt x="38" y="430"/>
                  <a:pt x="0" y="436"/>
                </a:cubicBezTo>
                <a:cubicBezTo>
                  <a:pt x="0" y="448"/>
                  <a:pt x="0" y="448"/>
                  <a:pt x="0" y="448"/>
                </a:cubicBezTo>
                <a:cubicBezTo>
                  <a:pt x="140" y="448"/>
                  <a:pt x="140" y="448"/>
                  <a:pt x="140" y="448"/>
                </a:cubicBezTo>
                <a:cubicBezTo>
                  <a:pt x="140" y="436"/>
                  <a:pt x="140" y="436"/>
                  <a:pt x="140" y="436"/>
                </a:cubicBezTo>
                <a:cubicBezTo>
                  <a:pt x="98" y="428"/>
                  <a:pt x="84" y="414"/>
                  <a:pt x="88" y="356"/>
                </a:cubicBezTo>
                <a:cubicBezTo>
                  <a:pt x="100" y="86"/>
                  <a:pt x="100" y="86"/>
                  <a:pt x="100" y="86"/>
                </a:cubicBezTo>
                <a:cubicBezTo>
                  <a:pt x="240" y="444"/>
                  <a:pt x="240" y="444"/>
                  <a:pt x="240" y="444"/>
                </a:cubicBezTo>
                <a:cubicBezTo>
                  <a:pt x="258" y="444"/>
                  <a:pt x="258" y="444"/>
                  <a:pt x="258" y="444"/>
                </a:cubicBezTo>
                <a:cubicBezTo>
                  <a:pt x="396" y="86"/>
                  <a:pt x="396" y="86"/>
                  <a:pt x="396" y="86"/>
                </a:cubicBezTo>
                <a:cubicBezTo>
                  <a:pt x="408" y="372"/>
                  <a:pt x="408" y="372"/>
                  <a:pt x="408" y="372"/>
                </a:cubicBezTo>
                <a:cubicBezTo>
                  <a:pt x="410" y="416"/>
                  <a:pt x="398" y="430"/>
                  <a:pt x="366" y="434"/>
                </a:cubicBezTo>
                <a:lnTo>
                  <a:pt x="366" y="448"/>
                </a:lnTo>
                <a:close/>
                <a:moveTo>
                  <a:pt x="670" y="456"/>
                </a:moveTo>
                <a:cubicBezTo>
                  <a:pt x="708" y="456"/>
                  <a:pt x="756" y="440"/>
                  <a:pt x="782" y="412"/>
                </a:cubicBezTo>
                <a:cubicBezTo>
                  <a:pt x="776" y="400"/>
                  <a:pt x="776" y="400"/>
                  <a:pt x="776" y="400"/>
                </a:cubicBezTo>
                <a:cubicBezTo>
                  <a:pt x="750" y="416"/>
                  <a:pt x="722" y="422"/>
                  <a:pt x="696" y="422"/>
                </a:cubicBezTo>
                <a:cubicBezTo>
                  <a:pt x="620" y="422"/>
                  <a:pt x="592" y="358"/>
                  <a:pt x="592" y="290"/>
                </a:cubicBezTo>
                <a:cubicBezTo>
                  <a:pt x="592" y="258"/>
                  <a:pt x="600" y="236"/>
                  <a:pt x="614" y="222"/>
                </a:cubicBezTo>
                <a:cubicBezTo>
                  <a:pt x="626" y="210"/>
                  <a:pt x="646" y="204"/>
                  <a:pt x="664" y="204"/>
                </a:cubicBezTo>
                <a:cubicBezTo>
                  <a:pt x="690" y="204"/>
                  <a:pt x="722" y="214"/>
                  <a:pt x="744" y="244"/>
                </a:cubicBezTo>
                <a:cubicBezTo>
                  <a:pt x="750" y="244"/>
                  <a:pt x="750" y="244"/>
                  <a:pt x="750" y="244"/>
                </a:cubicBezTo>
                <a:cubicBezTo>
                  <a:pt x="758" y="234"/>
                  <a:pt x="766" y="212"/>
                  <a:pt x="768" y="196"/>
                </a:cubicBezTo>
                <a:cubicBezTo>
                  <a:pt x="748" y="180"/>
                  <a:pt x="720" y="172"/>
                  <a:pt x="686" y="172"/>
                </a:cubicBezTo>
                <a:cubicBezTo>
                  <a:pt x="604" y="172"/>
                  <a:pt x="544" y="246"/>
                  <a:pt x="544" y="326"/>
                </a:cubicBezTo>
                <a:cubicBezTo>
                  <a:pt x="540" y="390"/>
                  <a:pt x="576" y="456"/>
                  <a:pt x="670" y="456"/>
                </a:cubicBezTo>
                <a:moveTo>
                  <a:pt x="1272" y="98"/>
                </a:moveTo>
                <a:cubicBezTo>
                  <a:pt x="1292" y="98"/>
                  <a:pt x="1308" y="82"/>
                  <a:pt x="1308" y="62"/>
                </a:cubicBezTo>
                <a:cubicBezTo>
                  <a:pt x="1308" y="42"/>
                  <a:pt x="1292" y="26"/>
                  <a:pt x="1272" y="26"/>
                </a:cubicBezTo>
                <a:cubicBezTo>
                  <a:pt x="1252" y="26"/>
                  <a:pt x="1238" y="42"/>
                  <a:pt x="1238" y="62"/>
                </a:cubicBezTo>
                <a:cubicBezTo>
                  <a:pt x="1238" y="82"/>
                  <a:pt x="1252" y="98"/>
                  <a:pt x="1272" y="98"/>
                </a:cubicBezTo>
                <a:moveTo>
                  <a:pt x="1202" y="448"/>
                </a:moveTo>
                <a:cubicBezTo>
                  <a:pt x="1346" y="448"/>
                  <a:pt x="1346" y="448"/>
                  <a:pt x="1346" y="448"/>
                </a:cubicBezTo>
                <a:cubicBezTo>
                  <a:pt x="1346" y="436"/>
                  <a:pt x="1346" y="436"/>
                  <a:pt x="1346" y="436"/>
                </a:cubicBezTo>
                <a:cubicBezTo>
                  <a:pt x="1304" y="432"/>
                  <a:pt x="1302" y="434"/>
                  <a:pt x="1302" y="338"/>
                </a:cubicBezTo>
                <a:cubicBezTo>
                  <a:pt x="1302" y="176"/>
                  <a:pt x="1302" y="176"/>
                  <a:pt x="1302" y="176"/>
                </a:cubicBezTo>
                <a:cubicBezTo>
                  <a:pt x="1200" y="176"/>
                  <a:pt x="1200" y="176"/>
                  <a:pt x="1200" y="176"/>
                </a:cubicBezTo>
                <a:cubicBezTo>
                  <a:pt x="1200" y="188"/>
                  <a:pt x="1200" y="188"/>
                  <a:pt x="1200" y="188"/>
                </a:cubicBezTo>
                <a:cubicBezTo>
                  <a:pt x="1244" y="190"/>
                  <a:pt x="1250" y="192"/>
                  <a:pt x="1250" y="268"/>
                </a:cubicBezTo>
                <a:cubicBezTo>
                  <a:pt x="1250" y="336"/>
                  <a:pt x="1250" y="336"/>
                  <a:pt x="1250" y="336"/>
                </a:cubicBezTo>
                <a:cubicBezTo>
                  <a:pt x="1250" y="432"/>
                  <a:pt x="1248" y="432"/>
                  <a:pt x="1202" y="436"/>
                </a:cubicBezTo>
                <a:cubicBezTo>
                  <a:pt x="1178" y="434"/>
                  <a:pt x="1154" y="426"/>
                  <a:pt x="1076" y="338"/>
                </a:cubicBezTo>
                <a:cubicBezTo>
                  <a:pt x="1046" y="302"/>
                  <a:pt x="996" y="244"/>
                  <a:pt x="968" y="206"/>
                </a:cubicBezTo>
                <a:cubicBezTo>
                  <a:pt x="1062" y="102"/>
                  <a:pt x="1062" y="102"/>
                  <a:pt x="1062" y="102"/>
                </a:cubicBezTo>
                <a:cubicBezTo>
                  <a:pt x="1108" y="52"/>
                  <a:pt x="1132" y="26"/>
                  <a:pt x="1176" y="24"/>
                </a:cubicBezTo>
                <a:cubicBezTo>
                  <a:pt x="1176" y="10"/>
                  <a:pt x="1176" y="10"/>
                  <a:pt x="1176" y="10"/>
                </a:cubicBezTo>
                <a:cubicBezTo>
                  <a:pt x="1030" y="10"/>
                  <a:pt x="1030" y="10"/>
                  <a:pt x="1030" y="10"/>
                </a:cubicBezTo>
                <a:cubicBezTo>
                  <a:pt x="1030" y="22"/>
                  <a:pt x="1030" y="22"/>
                  <a:pt x="1030" y="22"/>
                </a:cubicBezTo>
                <a:cubicBezTo>
                  <a:pt x="1050" y="26"/>
                  <a:pt x="1056" y="32"/>
                  <a:pt x="1056" y="46"/>
                </a:cubicBezTo>
                <a:cubicBezTo>
                  <a:pt x="1056" y="56"/>
                  <a:pt x="1054" y="72"/>
                  <a:pt x="1026" y="102"/>
                </a:cubicBezTo>
                <a:cubicBezTo>
                  <a:pt x="910" y="230"/>
                  <a:pt x="910" y="230"/>
                  <a:pt x="910" y="230"/>
                </a:cubicBezTo>
                <a:cubicBezTo>
                  <a:pt x="910" y="148"/>
                  <a:pt x="910" y="148"/>
                  <a:pt x="910" y="148"/>
                </a:cubicBezTo>
                <a:cubicBezTo>
                  <a:pt x="910" y="36"/>
                  <a:pt x="916" y="28"/>
                  <a:pt x="960" y="22"/>
                </a:cubicBezTo>
                <a:cubicBezTo>
                  <a:pt x="960" y="8"/>
                  <a:pt x="960" y="8"/>
                  <a:pt x="960" y="8"/>
                </a:cubicBezTo>
                <a:cubicBezTo>
                  <a:pt x="804" y="8"/>
                  <a:pt x="804" y="8"/>
                  <a:pt x="804" y="8"/>
                </a:cubicBezTo>
                <a:cubicBezTo>
                  <a:pt x="804" y="22"/>
                  <a:pt x="804" y="22"/>
                  <a:pt x="804" y="22"/>
                </a:cubicBezTo>
                <a:cubicBezTo>
                  <a:pt x="852" y="26"/>
                  <a:pt x="854" y="36"/>
                  <a:pt x="854" y="148"/>
                </a:cubicBezTo>
                <a:cubicBezTo>
                  <a:pt x="854" y="300"/>
                  <a:pt x="854" y="300"/>
                  <a:pt x="854" y="300"/>
                </a:cubicBezTo>
                <a:cubicBezTo>
                  <a:pt x="854" y="422"/>
                  <a:pt x="850" y="430"/>
                  <a:pt x="804" y="434"/>
                </a:cubicBezTo>
                <a:cubicBezTo>
                  <a:pt x="804" y="446"/>
                  <a:pt x="804" y="446"/>
                  <a:pt x="804" y="446"/>
                </a:cubicBezTo>
                <a:cubicBezTo>
                  <a:pt x="960" y="446"/>
                  <a:pt x="960" y="446"/>
                  <a:pt x="960" y="446"/>
                </a:cubicBezTo>
                <a:cubicBezTo>
                  <a:pt x="960" y="434"/>
                  <a:pt x="960" y="434"/>
                  <a:pt x="960" y="434"/>
                </a:cubicBezTo>
                <a:cubicBezTo>
                  <a:pt x="910" y="428"/>
                  <a:pt x="910" y="424"/>
                  <a:pt x="910" y="292"/>
                </a:cubicBezTo>
                <a:cubicBezTo>
                  <a:pt x="910" y="268"/>
                  <a:pt x="910" y="268"/>
                  <a:pt x="910" y="268"/>
                </a:cubicBezTo>
                <a:cubicBezTo>
                  <a:pt x="930" y="246"/>
                  <a:pt x="930" y="246"/>
                  <a:pt x="930" y="246"/>
                </a:cubicBezTo>
                <a:cubicBezTo>
                  <a:pt x="982" y="310"/>
                  <a:pt x="1038" y="380"/>
                  <a:pt x="1098" y="448"/>
                </a:cubicBezTo>
                <a:cubicBezTo>
                  <a:pt x="1202" y="448"/>
                  <a:pt x="1202" y="448"/>
                  <a:pt x="1202" y="448"/>
                </a:cubicBezTo>
                <a:close/>
                <a:moveTo>
                  <a:pt x="1564" y="448"/>
                </a:moveTo>
                <a:cubicBezTo>
                  <a:pt x="1706" y="448"/>
                  <a:pt x="1706" y="448"/>
                  <a:pt x="1706" y="448"/>
                </a:cubicBezTo>
                <a:cubicBezTo>
                  <a:pt x="1706" y="436"/>
                  <a:pt x="1706" y="436"/>
                  <a:pt x="1706" y="436"/>
                </a:cubicBezTo>
                <a:cubicBezTo>
                  <a:pt x="1658" y="434"/>
                  <a:pt x="1658" y="432"/>
                  <a:pt x="1658" y="342"/>
                </a:cubicBezTo>
                <a:cubicBezTo>
                  <a:pt x="1658" y="280"/>
                  <a:pt x="1658" y="280"/>
                  <a:pt x="1658" y="280"/>
                </a:cubicBezTo>
                <a:cubicBezTo>
                  <a:pt x="1658" y="198"/>
                  <a:pt x="1612" y="172"/>
                  <a:pt x="1570" y="172"/>
                </a:cubicBezTo>
                <a:cubicBezTo>
                  <a:pt x="1534" y="172"/>
                  <a:pt x="1498" y="188"/>
                  <a:pt x="1470" y="224"/>
                </a:cubicBezTo>
                <a:cubicBezTo>
                  <a:pt x="1470" y="176"/>
                  <a:pt x="1470" y="176"/>
                  <a:pt x="1470" y="176"/>
                </a:cubicBezTo>
                <a:cubicBezTo>
                  <a:pt x="1368" y="176"/>
                  <a:pt x="1368" y="176"/>
                  <a:pt x="1368" y="176"/>
                </a:cubicBezTo>
                <a:cubicBezTo>
                  <a:pt x="1368" y="188"/>
                  <a:pt x="1368" y="188"/>
                  <a:pt x="1368" y="188"/>
                </a:cubicBezTo>
                <a:cubicBezTo>
                  <a:pt x="1412" y="190"/>
                  <a:pt x="1418" y="192"/>
                  <a:pt x="1418" y="268"/>
                </a:cubicBezTo>
                <a:cubicBezTo>
                  <a:pt x="1418" y="336"/>
                  <a:pt x="1418" y="336"/>
                  <a:pt x="1418" y="336"/>
                </a:cubicBezTo>
                <a:cubicBezTo>
                  <a:pt x="1418" y="434"/>
                  <a:pt x="1418" y="434"/>
                  <a:pt x="1370" y="436"/>
                </a:cubicBezTo>
                <a:cubicBezTo>
                  <a:pt x="1370" y="448"/>
                  <a:pt x="1370" y="448"/>
                  <a:pt x="1370" y="448"/>
                </a:cubicBezTo>
                <a:cubicBezTo>
                  <a:pt x="1514" y="448"/>
                  <a:pt x="1514" y="448"/>
                  <a:pt x="1514" y="448"/>
                </a:cubicBezTo>
                <a:cubicBezTo>
                  <a:pt x="1514" y="436"/>
                  <a:pt x="1514" y="436"/>
                  <a:pt x="1514" y="436"/>
                </a:cubicBezTo>
                <a:cubicBezTo>
                  <a:pt x="1472" y="432"/>
                  <a:pt x="1470" y="434"/>
                  <a:pt x="1470" y="338"/>
                </a:cubicBezTo>
                <a:cubicBezTo>
                  <a:pt x="1470" y="262"/>
                  <a:pt x="1470" y="262"/>
                  <a:pt x="1470" y="262"/>
                </a:cubicBezTo>
                <a:cubicBezTo>
                  <a:pt x="1470" y="236"/>
                  <a:pt x="1504" y="206"/>
                  <a:pt x="1546" y="206"/>
                </a:cubicBezTo>
                <a:cubicBezTo>
                  <a:pt x="1580" y="206"/>
                  <a:pt x="1606" y="220"/>
                  <a:pt x="1606" y="286"/>
                </a:cubicBezTo>
                <a:cubicBezTo>
                  <a:pt x="1606" y="340"/>
                  <a:pt x="1606" y="340"/>
                  <a:pt x="1606" y="340"/>
                </a:cubicBezTo>
                <a:cubicBezTo>
                  <a:pt x="1606" y="432"/>
                  <a:pt x="1602" y="432"/>
                  <a:pt x="1564" y="434"/>
                </a:cubicBezTo>
                <a:lnTo>
                  <a:pt x="1564" y="448"/>
                </a:lnTo>
                <a:close/>
                <a:moveTo>
                  <a:pt x="1776" y="222"/>
                </a:moveTo>
                <a:cubicBezTo>
                  <a:pt x="1776" y="200"/>
                  <a:pt x="1796" y="188"/>
                  <a:pt x="1822" y="188"/>
                </a:cubicBezTo>
                <a:cubicBezTo>
                  <a:pt x="1874" y="188"/>
                  <a:pt x="1896" y="236"/>
                  <a:pt x="1900" y="252"/>
                </a:cubicBezTo>
                <a:cubicBezTo>
                  <a:pt x="1912" y="252"/>
                  <a:pt x="1912" y="252"/>
                  <a:pt x="1912" y="252"/>
                </a:cubicBezTo>
                <a:cubicBezTo>
                  <a:pt x="1912" y="212"/>
                  <a:pt x="1908" y="188"/>
                  <a:pt x="1904" y="184"/>
                </a:cubicBezTo>
                <a:cubicBezTo>
                  <a:pt x="1900" y="180"/>
                  <a:pt x="1862" y="170"/>
                  <a:pt x="1824" y="170"/>
                </a:cubicBezTo>
                <a:cubicBezTo>
                  <a:pt x="1768" y="170"/>
                  <a:pt x="1734" y="206"/>
                  <a:pt x="1734" y="248"/>
                </a:cubicBezTo>
                <a:cubicBezTo>
                  <a:pt x="1734" y="340"/>
                  <a:pt x="1890" y="322"/>
                  <a:pt x="1890" y="396"/>
                </a:cubicBezTo>
                <a:cubicBezTo>
                  <a:pt x="1890" y="422"/>
                  <a:pt x="1866" y="436"/>
                  <a:pt x="1826" y="436"/>
                </a:cubicBezTo>
                <a:cubicBezTo>
                  <a:pt x="1788" y="436"/>
                  <a:pt x="1754" y="416"/>
                  <a:pt x="1744" y="366"/>
                </a:cubicBezTo>
                <a:cubicBezTo>
                  <a:pt x="1728" y="366"/>
                  <a:pt x="1728" y="366"/>
                  <a:pt x="1728" y="366"/>
                </a:cubicBezTo>
                <a:cubicBezTo>
                  <a:pt x="1728" y="386"/>
                  <a:pt x="1732" y="422"/>
                  <a:pt x="1734" y="428"/>
                </a:cubicBezTo>
                <a:cubicBezTo>
                  <a:pt x="1744" y="446"/>
                  <a:pt x="1788" y="454"/>
                  <a:pt x="1824" y="454"/>
                </a:cubicBezTo>
                <a:cubicBezTo>
                  <a:pt x="1888" y="454"/>
                  <a:pt x="1928" y="416"/>
                  <a:pt x="1928" y="372"/>
                </a:cubicBezTo>
                <a:cubicBezTo>
                  <a:pt x="1932" y="270"/>
                  <a:pt x="1776" y="286"/>
                  <a:pt x="1776" y="222"/>
                </a:cubicBezTo>
                <a:moveTo>
                  <a:pt x="2030" y="270"/>
                </a:moveTo>
                <a:cubicBezTo>
                  <a:pt x="2034" y="220"/>
                  <a:pt x="2058" y="192"/>
                  <a:pt x="2102" y="192"/>
                </a:cubicBezTo>
                <a:cubicBezTo>
                  <a:pt x="2144" y="192"/>
                  <a:pt x="2170" y="220"/>
                  <a:pt x="2172" y="270"/>
                </a:cubicBezTo>
                <a:lnTo>
                  <a:pt x="2030" y="270"/>
                </a:lnTo>
                <a:close/>
                <a:moveTo>
                  <a:pt x="2030" y="290"/>
                </a:moveTo>
                <a:cubicBezTo>
                  <a:pt x="2222" y="290"/>
                  <a:pt x="2222" y="290"/>
                  <a:pt x="2222" y="290"/>
                </a:cubicBezTo>
                <a:cubicBezTo>
                  <a:pt x="2226" y="228"/>
                  <a:pt x="2192" y="168"/>
                  <a:pt x="2114" y="168"/>
                </a:cubicBezTo>
                <a:cubicBezTo>
                  <a:pt x="2034" y="168"/>
                  <a:pt x="1982" y="232"/>
                  <a:pt x="1982" y="320"/>
                </a:cubicBezTo>
                <a:cubicBezTo>
                  <a:pt x="1982" y="388"/>
                  <a:pt x="2018" y="456"/>
                  <a:pt x="2112" y="456"/>
                </a:cubicBezTo>
                <a:cubicBezTo>
                  <a:pt x="2150" y="456"/>
                  <a:pt x="2198" y="440"/>
                  <a:pt x="2224" y="412"/>
                </a:cubicBezTo>
                <a:cubicBezTo>
                  <a:pt x="2218" y="400"/>
                  <a:pt x="2218" y="400"/>
                  <a:pt x="2218" y="400"/>
                </a:cubicBezTo>
                <a:cubicBezTo>
                  <a:pt x="2192" y="416"/>
                  <a:pt x="2164" y="422"/>
                  <a:pt x="2138" y="422"/>
                </a:cubicBezTo>
                <a:cubicBezTo>
                  <a:pt x="2058" y="420"/>
                  <a:pt x="2028" y="352"/>
                  <a:pt x="2030" y="290"/>
                </a:cubicBezTo>
                <a:moveTo>
                  <a:pt x="2478" y="242"/>
                </a:moveTo>
                <a:cubicBezTo>
                  <a:pt x="2490" y="206"/>
                  <a:pt x="2510" y="192"/>
                  <a:pt x="2528" y="192"/>
                </a:cubicBezTo>
                <a:cubicBezTo>
                  <a:pt x="2528" y="180"/>
                  <a:pt x="2528" y="180"/>
                  <a:pt x="2528" y="180"/>
                </a:cubicBezTo>
                <a:cubicBezTo>
                  <a:pt x="2430" y="180"/>
                  <a:pt x="2430" y="180"/>
                  <a:pt x="2430" y="180"/>
                </a:cubicBezTo>
                <a:cubicBezTo>
                  <a:pt x="2430" y="192"/>
                  <a:pt x="2430" y="192"/>
                  <a:pt x="2430" y="192"/>
                </a:cubicBezTo>
                <a:cubicBezTo>
                  <a:pt x="2454" y="194"/>
                  <a:pt x="2466" y="206"/>
                  <a:pt x="2458" y="234"/>
                </a:cubicBezTo>
                <a:cubicBezTo>
                  <a:pt x="2406" y="390"/>
                  <a:pt x="2406" y="390"/>
                  <a:pt x="2406" y="390"/>
                </a:cubicBezTo>
                <a:cubicBezTo>
                  <a:pt x="2354" y="270"/>
                  <a:pt x="2354" y="270"/>
                  <a:pt x="2354" y="270"/>
                </a:cubicBezTo>
                <a:cubicBezTo>
                  <a:pt x="2340" y="238"/>
                  <a:pt x="2334" y="224"/>
                  <a:pt x="2334" y="212"/>
                </a:cubicBezTo>
                <a:cubicBezTo>
                  <a:pt x="2334" y="202"/>
                  <a:pt x="2340" y="196"/>
                  <a:pt x="2360" y="192"/>
                </a:cubicBezTo>
                <a:cubicBezTo>
                  <a:pt x="2360" y="180"/>
                  <a:pt x="2360" y="180"/>
                  <a:pt x="2360" y="180"/>
                </a:cubicBezTo>
                <a:cubicBezTo>
                  <a:pt x="2234" y="180"/>
                  <a:pt x="2234" y="180"/>
                  <a:pt x="2234" y="180"/>
                </a:cubicBezTo>
                <a:cubicBezTo>
                  <a:pt x="2234" y="192"/>
                  <a:pt x="2234" y="192"/>
                  <a:pt x="2234" y="192"/>
                </a:cubicBezTo>
                <a:cubicBezTo>
                  <a:pt x="2266" y="194"/>
                  <a:pt x="2268" y="198"/>
                  <a:pt x="2310" y="292"/>
                </a:cubicBezTo>
                <a:cubicBezTo>
                  <a:pt x="2382" y="450"/>
                  <a:pt x="2382" y="450"/>
                  <a:pt x="2382" y="450"/>
                </a:cubicBezTo>
                <a:cubicBezTo>
                  <a:pt x="2358" y="512"/>
                  <a:pt x="2320" y="546"/>
                  <a:pt x="2242" y="564"/>
                </a:cubicBezTo>
                <a:cubicBezTo>
                  <a:pt x="2246" y="576"/>
                  <a:pt x="2260" y="600"/>
                  <a:pt x="2268" y="606"/>
                </a:cubicBezTo>
                <a:cubicBezTo>
                  <a:pt x="2370" y="564"/>
                  <a:pt x="2390" y="498"/>
                  <a:pt x="2426" y="396"/>
                </a:cubicBezTo>
                <a:lnTo>
                  <a:pt x="2478" y="242"/>
                </a:lnTo>
                <a:close/>
                <a:moveTo>
                  <a:pt x="2844" y="394"/>
                </a:moveTo>
                <a:cubicBezTo>
                  <a:pt x="2822" y="412"/>
                  <a:pt x="2782" y="416"/>
                  <a:pt x="2750" y="416"/>
                </a:cubicBezTo>
                <a:cubicBezTo>
                  <a:pt x="2670" y="416"/>
                  <a:pt x="2606" y="360"/>
                  <a:pt x="2606" y="284"/>
                </a:cubicBezTo>
                <a:cubicBezTo>
                  <a:pt x="2606" y="236"/>
                  <a:pt x="2626" y="206"/>
                  <a:pt x="2658" y="198"/>
                </a:cubicBezTo>
                <a:cubicBezTo>
                  <a:pt x="2698" y="266"/>
                  <a:pt x="2770" y="338"/>
                  <a:pt x="2844" y="394"/>
                </a:cubicBezTo>
                <a:moveTo>
                  <a:pt x="2928" y="448"/>
                </a:moveTo>
                <a:cubicBezTo>
                  <a:pt x="3022" y="448"/>
                  <a:pt x="3022" y="448"/>
                  <a:pt x="3022" y="448"/>
                </a:cubicBezTo>
                <a:cubicBezTo>
                  <a:pt x="3022" y="436"/>
                  <a:pt x="3022" y="436"/>
                  <a:pt x="3022" y="436"/>
                </a:cubicBezTo>
                <a:cubicBezTo>
                  <a:pt x="2992" y="432"/>
                  <a:pt x="2946" y="408"/>
                  <a:pt x="2896" y="372"/>
                </a:cubicBezTo>
                <a:cubicBezTo>
                  <a:pt x="2914" y="342"/>
                  <a:pt x="2918" y="300"/>
                  <a:pt x="2922" y="270"/>
                </a:cubicBezTo>
                <a:cubicBezTo>
                  <a:pt x="2926" y="244"/>
                  <a:pt x="2946" y="244"/>
                  <a:pt x="2958" y="242"/>
                </a:cubicBezTo>
                <a:cubicBezTo>
                  <a:pt x="2958" y="230"/>
                  <a:pt x="2958" y="230"/>
                  <a:pt x="2958" y="230"/>
                </a:cubicBezTo>
                <a:cubicBezTo>
                  <a:pt x="2834" y="230"/>
                  <a:pt x="2834" y="230"/>
                  <a:pt x="2834" y="230"/>
                </a:cubicBezTo>
                <a:cubicBezTo>
                  <a:pt x="2834" y="242"/>
                  <a:pt x="2834" y="242"/>
                  <a:pt x="2834" y="242"/>
                </a:cubicBezTo>
                <a:cubicBezTo>
                  <a:pt x="2864" y="246"/>
                  <a:pt x="2892" y="250"/>
                  <a:pt x="2892" y="294"/>
                </a:cubicBezTo>
                <a:cubicBezTo>
                  <a:pt x="2892" y="318"/>
                  <a:pt x="2888" y="342"/>
                  <a:pt x="2878" y="358"/>
                </a:cubicBezTo>
                <a:cubicBezTo>
                  <a:pt x="2770" y="274"/>
                  <a:pt x="2670" y="156"/>
                  <a:pt x="2670" y="96"/>
                </a:cubicBezTo>
                <a:cubicBezTo>
                  <a:pt x="2670" y="66"/>
                  <a:pt x="2688" y="54"/>
                  <a:pt x="2716" y="54"/>
                </a:cubicBezTo>
                <a:cubicBezTo>
                  <a:pt x="2752" y="54"/>
                  <a:pt x="2784" y="78"/>
                  <a:pt x="2800" y="124"/>
                </a:cubicBezTo>
                <a:cubicBezTo>
                  <a:pt x="2812" y="124"/>
                  <a:pt x="2812" y="124"/>
                  <a:pt x="2812" y="124"/>
                </a:cubicBezTo>
                <a:cubicBezTo>
                  <a:pt x="2810" y="42"/>
                  <a:pt x="2810" y="42"/>
                  <a:pt x="2810" y="42"/>
                </a:cubicBezTo>
                <a:cubicBezTo>
                  <a:pt x="2798" y="42"/>
                  <a:pt x="2798" y="42"/>
                  <a:pt x="2798" y="42"/>
                </a:cubicBezTo>
                <a:cubicBezTo>
                  <a:pt x="2798" y="48"/>
                  <a:pt x="2792" y="52"/>
                  <a:pt x="2788" y="52"/>
                </a:cubicBezTo>
                <a:cubicBezTo>
                  <a:pt x="2772" y="52"/>
                  <a:pt x="2752" y="36"/>
                  <a:pt x="2714" y="36"/>
                </a:cubicBezTo>
                <a:cubicBezTo>
                  <a:pt x="2672" y="36"/>
                  <a:pt x="2630" y="62"/>
                  <a:pt x="2630" y="118"/>
                </a:cubicBezTo>
                <a:cubicBezTo>
                  <a:pt x="2630" y="140"/>
                  <a:pt x="2636" y="160"/>
                  <a:pt x="2648" y="182"/>
                </a:cubicBezTo>
                <a:cubicBezTo>
                  <a:pt x="2592" y="200"/>
                  <a:pt x="2562" y="248"/>
                  <a:pt x="2562" y="304"/>
                </a:cubicBezTo>
                <a:cubicBezTo>
                  <a:pt x="2562" y="406"/>
                  <a:pt x="2640" y="460"/>
                  <a:pt x="2726" y="460"/>
                </a:cubicBezTo>
                <a:cubicBezTo>
                  <a:pt x="2780" y="460"/>
                  <a:pt x="2824" y="444"/>
                  <a:pt x="2862" y="410"/>
                </a:cubicBezTo>
                <a:cubicBezTo>
                  <a:pt x="2888" y="424"/>
                  <a:pt x="2912" y="442"/>
                  <a:pt x="2928" y="448"/>
                </a:cubicBezTo>
                <a:moveTo>
                  <a:pt x="3094" y="212"/>
                </a:moveTo>
                <a:cubicBezTo>
                  <a:pt x="3094" y="88"/>
                  <a:pt x="3154" y="20"/>
                  <a:pt x="3252" y="20"/>
                </a:cubicBezTo>
                <a:cubicBezTo>
                  <a:pt x="3328" y="20"/>
                  <a:pt x="3372" y="58"/>
                  <a:pt x="3392" y="134"/>
                </a:cubicBezTo>
                <a:cubicBezTo>
                  <a:pt x="3404" y="134"/>
                  <a:pt x="3404" y="134"/>
                  <a:pt x="3404" y="134"/>
                </a:cubicBezTo>
                <a:cubicBezTo>
                  <a:pt x="3400" y="4"/>
                  <a:pt x="3400" y="4"/>
                  <a:pt x="3400" y="4"/>
                </a:cubicBezTo>
                <a:cubicBezTo>
                  <a:pt x="3388" y="4"/>
                  <a:pt x="3388" y="4"/>
                  <a:pt x="3388" y="4"/>
                </a:cubicBezTo>
                <a:cubicBezTo>
                  <a:pt x="3384" y="14"/>
                  <a:pt x="3376" y="18"/>
                  <a:pt x="3364" y="18"/>
                </a:cubicBezTo>
                <a:cubicBezTo>
                  <a:pt x="3338" y="18"/>
                  <a:pt x="3314" y="0"/>
                  <a:pt x="3248" y="0"/>
                </a:cubicBezTo>
                <a:cubicBezTo>
                  <a:pt x="3118" y="0"/>
                  <a:pt x="3030" y="102"/>
                  <a:pt x="3030" y="242"/>
                </a:cubicBezTo>
                <a:cubicBezTo>
                  <a:pt x="3030" y="376"/>
                  <a:pt x="3110" y="460"/>
                  <a:pt x="3238" y="460"/>
                </a:cubicBezTo>
                <a:cubicBezTo>
                  <a:pt x="3320" y="460"/>
                  <a:pt x="3384" y="420"/>
                  <a:pt x="3408" y="380"/>
                </a:cubicBezTo>
                <a:cubicBezTo>
                  <a:pt x="3396" y="366"/>
                  <a:pt x="3396" y="366"/>
                  <a:pt x="3396" y="366"/>
                </a:cubicBezTo>
                <a:cubicBezTo>
                  <a:pt x="3370" y="402"/>
                  <a:pt x="3314" y="426"/>
                  <a:pt x="3256" y="426"/>
                </a:cubicBezTo>
                <a:cubicBezTo>
                  <a:pt x="3156" y="426"/>
                  <a:pt x="3094" y="340"/>
                  <a:pt x="3094" y="212"/>
                </a:cubicBezTo>
                <a:moveTo>
                  <a:pt x="3678" y="328"/>
                </a:moveTo>
                <a:cubicBezTo>
                  <a:pt x="3678" y="392"/>
                  <a:pt x="3650" y="430"/>
                  <a:pt x="3592" y="430"/>
                </a:cubicBezTo>
                <a:cubicBezTo>
                  <a:pt x="3542" y="430"/>
                  <a:pt x="3496" y="384"/>
                  <a:pt x="3496" y="292"/>
                </a:cubicBezTo>
                <a:cubicBezTo>
                  <a:pt x="3496" y="226"/>
                  <a:pt x="3528" y="190"/>
                  <a:pt x="3580" y="190"/>
                </a:cubicBezTo>
                <a:cubicBezTo>
                  <a:pt x="3628" y="192"/>
                  <a:pt x="3678" y="238"/>
                  <a:pt x="3678" y="328"/>
                </a:cubicBezTo>
                <a:moveTo>
                  <a:pt x="3732" y="312"/>
                </a:moveTo>
                <a:cubicBezTo>
                  <a:pt x="3732" y="260"/>
                  <a:pt x="3710" y="214"/>
                  <a:pt x="3672" y="190"/>
                </a:cubicBezTo>
                <a:cubicBezTo>
                  <a:pt x="3650" y="176"/>
                  <a:pt x="3620" y="168"/>
                  <a:pt x="3588" y="168"/>
                </a:cubicBezTo>
                <a:cubicBezTo>
                  <a:pt x="3502" y="168"/>
                  <a:pt x="3442" y="230"/>
                  <a:pt x="3442" y="310"/>
                </a:cubicBezTo>
                <a:cubicBezTo>
                  <a:pt x="3442" y="364"/>
                  <a:pt x="3464" y="408"/>
                  <a:pt x="3502" y="432"/>
                </a:cubicBezTo>
                <a:cubicBezTo>
                  <a:pt x="3524" y="446"/>
                  <a:pt x="3554" y="452"/>
                  <a:pt x="3586" y="452"/>
                </a:cubicBezTo>
                <a:cubicBezTo>
                  <a:pt x="3672" y="454"/>
                  <a:pt x="3732" y="394"/>
                  <a:pt x="3732" y="312"/>
                </a:cubicBezTo>
                <a:moveTo>
                  <a:pt x="4136" y="448"/>
                </a:moveTo>
                <a:cubicBezTo>
                  <a:pt x="4280" y="448"/>
                  <a:pt x="4280" y="448"/>
                  <a:pt x="4280" y="448"/>
                </a:cubicBezTo>
                <a:cubicBezTo>
                  <a:pt x="4280" y="436"/>
                  <a:pt x="4280" y="436"/>
                  <a:pt x="4280" y="436"/>
                </a:cubicBezTo>
                <a:cubicBezTo>
                  <a:pt x="4230" y="434"/>
                  <a:pt x="4232" y="426"/>
                  <a:pt x="4232" y="348"/>
                </a:cubicBezTo>
                <a:cubicBezTo>
                  <a:pt x="4232" y="276"/>
                  <a:pt x="4232" y="276"/>
                  <a:pt x="4232" y="276"/>
                </a:cubicBezTo>
                <a:cubicBezTo>
                  <a:pt x="4232" y="200"/>
                  <a:pt x="4190" y="172"/>
                  <a:pt x="4142" y="172"/>
                </a:cubicBezTo>
                <a:cubicBezTo>
                  <a:pt x="4098" y="172"/>
                  <a:pt x="4064" y="196"/>
                  <a:pt x="4038" y="232"/>
                </a:cubicBezTo>
                <a:cubicBezTo>
                  <a:pt x="4028" y="194"/>
                  <a:pt x="4000" y="172"/>
                  <a:pt x="3954" y="172"/>
                </a:cubicBezTo>
                <a:cubicBezTo>
                  <a:pt x="3916" y="172"/>
                  <a:pt x="3880" y="196"/>
                  <a:pt x="3858" y="224"/>
                </a:cubicBezTo>
                <a:cubicBezTo>
                  <a:pt x="3858" y="176"/>
                  <a:pt x="3858" y="176"/>
                  <a:pt x="3858" y="176"/>
                </a:cubicBezTo>
                <a:cubicBezTo>
                  <a:pt x="3756" y="176"/>
                  <a:pt x="3756" y="176"/>
                  <a:pt x="3756" y="176"/>
                </a:cubicBezTo>
                <a:cubicBezTo>
                  <a:pt x="3756" y="188"/>
                  <a:pt x="3756" y="188"/>
                  <a:pt x="3756" y="188"/>
                </a:cubicBezTo>
                <a:cubicBezTo>
                  <a:pt x="3800" y="190"/>
                  <a:pt x="3806" y="192"/>
                  <a:pt x="3806" y="268"/>
                </a:cubicBezTo>
                <a:cubicBezTo>
                  <a:pt x="3806" y="346"/>
                  <a:pt x="3806" y="346"/>
                  <a:pt x="3806" y="346"/>
                </a:cubicBezTo>
                <a:cubicBezTo>
                  <a:pt x="3806" y="434"/>
                  <a:pt x="3804" y="434"/>
                  <a:pt x="3758" y="434"/>
                </a:cubicBezTo>
                <a:cubicBezTo>
                  <a:pt x="3758" y="446"/>
                  <a:pt x="3758" y="446"/>
                  <a:pt x="3758" y="446"/>
                </a:cubicBezTo>
                <a:cubicBezTo>
                  <a:pt x="3902" y="446"/>
                  <a:pt x="3902" y="446"/>
                  <a:pt x="3902" y="446"/>
                </a:cubicBezTo>
                <a:cubicBezTo>
                  <a:pt x="3902" y="434"/>
                  <a:pt x="3902" y="434"/>
                  <a:pt x="3902" y="434"/>
                </a:cubicBezTo>
                <a:cubicBezTo>
                  <a:pt x="3862" y="430"/>
                  <a:pt x="3858" y="430"/>
                  <a:pt x="3858" y="342"/>
                </a:cubicBezTo>
                <a:cubicBezTo>
                  <a:pt x="3858" y="262"/>
                  <a:pt x="3858" y="262"/>
                  <a:pt x="3858" y="262"/>
                </a:cubicBezTo>
                <a:cubicBezTo>
                  <a:pt x="3858" y="234"/>
                  <a:pt x="3894" y="204"/>
                  <a:pt x="3932" y="204"/>
                </a:cubicBezTo>
                <a:cubicBezTo>
                  <a:pt x="3974" y="204"/>
                  <a:pt x="3990" y="226"/>
                  <a:pt x="3990" y="282"/>
                </a:cubicBezTo>
                <a:cubicBezTo>
                  <a:pt x="3990" y="338"/>
                  <a:pt x="3990" y="338"/>
                  <a:pt x="3990" y="338"/>
                </a:cubicBezTo>
                <a:cubicBezTo>
                  <a:pt x="3990" y="428"/>
                  <a:pt x="3988" y="432"/>
                  <a:pt x="3950" y="436"/>
                </a:cubicBezTo>
                <a:cubicBezTo>
                  <a:pt x="3950" y="448"/>
                  <a:pt x="3950" y="448"/>
                  <a:pt x="3950" y="448"/>
                </a:cubicBezTo>
                <a:cubicBezTo>
                  <a:pt x="4086" y="448"/>
                  <a:pt x="4086" y="448"/>
                  <a:pt x="4086" y="448"/>
                </a:cubicBezTo>
                <a:cubicBezTo>
                  <a:pt x="4086" y="436"/>
                  <a:pt x="4086" y="436"/>
                  <a:pt x="4086" y="436"/>
                </a:cubicBezTo>
                <a:cubicBezTo>
                  <a:pt x="4040" y="432"/>
                  <a:pt x="4042" y="428"/>
                  <a:pt x="4042" y="342"/>
                </a:cubicBezTo>
                <a:cubicBezTo>
                  <a:pt x="4042" y="264"/>
                  <a:pt x="4042" y="264"/>
                  <a:pt x="4042" y="264"/>
                </a:cubicBezTo>
                <a:cubicBezTo>
                  <a:pt x="4042" y="236"/>
                  <a:pt x="4078" y="206"/>
                  <a:pt x="4118" y="206"/>
                </a:cubicBezTo>
                <a:cubicBezTo>
                  <a:pt x="4152" y="206"/>
                  <a:pt x="4174" y="226"/>
                  <a:pt x="4174" y="284"/>
                </a:cubicBezTo>
                <a:cubicBezTo>
                  <a:pt x="4174" y="346"/>
                  <a:pt x="4174" y="346"/>
                  <a:pt x="4174" y="346"/>
                </a:cubicBezTo>
                <a:cubicBezTo>
                  <a:pt x="4174" y="428"/>
                  <a:pt x="4174" y="432"/>
                  <a:pt x="4134" y="436"/>
                </a:cubicBezTo>
                <a:cubicBezTo>
                  <a:pt x="4134" y="448"/>
                  <a:pt x="4134" y="448"/>
                  <a:pt x="4134" y="448"/>
                </a:cubicBezTo>
                <a:lnTo>
                  <a:pt x="4136" y="448"/>
                </a:lnTo>
                <a:close/>
                <a:moveTo>
                  <a:pt x="4546" y="316"/>
                </a:moveTo>
                <a:cubicBezTo>
                  <a:pt x="4546" y="388"/>
                  <a:pt x="4516" y="432"/>
                  <a:pt x="4460" y="432"/>
                </a:cubicBezTo>
                <a:cubicBezTo>
                  <a:pt x="4424" y="432"/>
                  <a:pt x="4384" y="412"/>
                  <a:pt x="4384" y="384"/>
                </a:cubicBezTo>
                <a:cubicBezTo>
                  <a:pt x="4384" y="248"/>
                  <a:pt x="4384" y="248"/>
                  <a:pt x="4384" y="248"/>
                </a:cubicBezTo>
                <a:cubicBezTo>
                  <a:pt x="4384" y="226"/>
                  <a:pt x="4416" y="202"/>
                  <a:pt x="4454" y="202"/>
                </a:cubicBezTo>
                <a:cubicBezTo>
                  <a:pt x="4510" y="206"/>
                  <a:pt x="4546" y="248"/>
                  <a:pt x="4546" y="316"/>
                </a:cubicBezTo>
                <a:moveTo>
                  <a:pt x="4600" y="310"/>
                </a:moveTo>
                <a:cubicBezTo>
                  <a:pt x="4600" y="230"/>
                  <a:pt x="4548" y="170"/>
                  <a:pt x="4478" y="170"/>
                </a:cubicBezTo>
                <a:cubicBezTo>
                  <a:pt x="4438" y="170"/>
                  <a:pt x="4406" y="188"/>
                  <a:pt x="4384" y="214"/>
                </a:cubicBezTo>
                <a:cubicBezTo>
                  <a:pt x="4384" y="174"/>
                  <a:pt x="4384" y="174"/>
                  <a:pt x="4384" y="174"/>
                </a:cubicBezTo>
                <a:cubicBezTo>
                  <a:pt x="4284" y="174"/>
                  <a:pt x="4284" y="174"/>
                  <a:pt x="4284" y="174"/>
                </a:cubicBezTo>
                <a:cubicBezTo>
                  <a:pt x="4284" y="186"/>
                  <a:pt x="4284" y="186"/>
                  <a:pt x="4284" y="186"/>
                </a:cubicBezTo>
                <a:cubicBezTo>
                  <a:pt x="4326" y="188"/>
                  <a:pt x="4332" y="190"/>
                  <a:pt x="4332" y="280"/>
                </a:cubicBezTo>
                <a:cubicBezTo>
                  <a:pt x="4332" y="466"/>
                  <a:pt x="4332" y="466"/>
                  <a:pt x="4332" y="466"/>
                </a:cubicBezTo>
                <a:cubicBezTo>
                  <a:pt x="4332" y="564"/>
                  <a:pt x="4334" y="570"/>
                  <a:pt x="4286" y="574"/>
                </a:cubicBezTo>
                <a:cubicBezTo>
                  <a:pt x="4286" y="588"/>
                  <a:pt x="4286" y="588"/>
                  <a:pt x="4286" y="588"/>
                </a:cubicBezTo>
                <a:cubicBezTo>
                  <a:pt x="4432" y="588"/>
                  <a:pt x="4432" y="588"/>
                  <a:pt x="4432" y="588"/>
                </a:cubicBezTo>
                <a:cubicBezTo>
                  <a:pt x="4432" y="574"/>
                  <a:pt x="4432" y="574"/>
                  <a:pt x="4432" y="574"/>
                </a:cubicBezTo>
                <a:cubicBezTo>
                  <a:pt x="4380" y="572"/>
                  <a:pt x="4384" y="564"/>
                  <a:pt x="4384" y="462"/>
                </a:cubicBezTo>
                <a:cubicBezTo>
                  <a:pt x="4384" y="424"/>
                  <a:pt x="4384" y="424"/>
                  <a:pt x="4384" y="424"/>
                </a:cubicBezTo>
                <a:cubicBezTo>
                  <a:pt x="4404" y="444"/>
                  <a:pt x="4436" y="454"/>
                  <a:pt x="4466" y="454"/>
                </a:cubicBezTo>
                <a:cubicBezTo>
                  <a:pt x="4548" y="454"/>
                  <a:pt x="4600" y="392"/>
                  <a:pt x="4600" y="310"/>
                </a:cubicBezTo>
                <a:moveTo>
                  <a:pt x="4792" y="382"/>
                </a:moveTo>
                <a:cubicBezTo>
                  <a:pt x="4792" y="404"/>
                  <a:pt x="4762" y="424"/>
                  <a:pt x="4736" y="424"/>
                </a:cubicBezTo>
                <a:cubicBezTo>
                  <a:pt x="4712" y="424"/>
                  <a:pt x="4694" y="410"/>
                  <a:pt x="4694" y="378"/>
                </a:cubicBezTo>
                <a:cubicBezTo>
                  <a:pt x="4694" y="322"/>
                  <a:pt x="4752" y="328"/>
                  <a:pt x="4792" y="306"/>
                </a:cubicBezTo>
                <a:cubicBezTo>
                  <a:pt x="4792" y="382"/>
                  <a:pt x="4792" y="382"/>
                  <a:pt x="4792" y="382"/>
                </a:cubicBezTo>
                <a:close/>
                <a:moveTo>
                  <a:pt x="5240" y="434"/>
                </a:moveTo>
                <a:cubicBezTo>
                  <a:pt x="5192" y="432"/>
                  <a:pt x="5192" y="430"/>
                  <a:pt x="5192" y="340"/>
                </a:cubicBezTo>
                <a:cubicBezTo>
                  <a:pt x="5192" y="278"/>
                  <a:pt x="5192" y="278"/>
                  <a:pt x="5192" y="278"/>
                </a:cubicBezTo>
                <a:cubicBezTo>
                  <a:pt x="5192" y="196"/>
                  <a:pt x="5146" y="170"/>
                  <a:pt x="5104" y="170"/>
                </a:cubicBezTo>
                <a:cubicBezTo>
                  <a:pt x="5068" y="170"/>
                  <a:pt x="5032" y="186"/>
                  <a:pt x="5004" y="222"/>
                </a:cubicBezTo>
                <a:cubicBezTo>
                  <a:pt x="5004" y="174"/>
                  <a:pt x="5004" y="174"/>
                  <a:pt x="5004" y="174"/>
                </a:cubicBezTo>
                <a:cubicBezTo>
                  <a:pt x="4902" y="174"/>
                  <a:pt x="4902" y="174"/>
                  <a:pt x="4902" y="174"/>
                </a:cubicBezTo>
                <a:cubicBezTo>
                  <a:pt x="4902" y="186"/>
                  <a:pt x="4902" y="186"/>
                  <a:pt x="4902" y="186"/>
                </a:cubicBezTo>
                <a:cubicBezTo>
                  <a:pt x="4946" y="188"/>
                  <a:pt x="4952" y="190"/>
                  <a:pt x="4952" y="266"/>
                </a:cubicBezTo>
                <a:cubicBezTo>
                  <a:pt x="4952" y="334"/>
                  <a:pt x="4952" y="334"/>
                  <a:pt x="4952" y="334"/>
                </a:cubicBezTo>
                <a:cubicBezTo>
                  <a:pt x="4952" y="430"/>
                  <a:pt x="4952" y="432"/>
                  <a:pt x="4904" y="434"/>
                </a:cubicBezTo>
                <a:cubicBezTo>
                  <a:pt x="4892" y="434"/>
                  <a:pt x="4892" y="434"/>
                  <a:pt x="4892" y="434"/>
                </a:cubicBezTo>
                <a:cubicBezTo>
                  <a:pt x="4854" y="434"/>
                  <a:pt x="4850" y="422"/>
                  <a:pt x="4850" y="366"/>
                </a:cubicBezTo>
                <a:cubicBezTo>
                  <a:pt x="4850" y="274"/>
                  <a:pt x="4850" y="274"/>
                  <a:pt x="4850" y="274"/>
                </a:cubicBezTo>
                <a:cubicBezTo>
                  <a:pt x="4850" y="256"/>
                  <a:pt x="4848" y="240"/>
                  <a:pt x="4844" y="228"/>
                </a:cubicBezTo>
                <a:cubicBezTo>
                  <a:pt x="4830" y="186"/>
                  <a:pt x="4796" y="170"/>
                  <a:pt x="4748" y="170"/>
                </a:cubicBezTo>
                <a:cubicBezTo>
                  <a:pt x="4718" y="170"/>
                  <a:pt x="4674" y="180"/>
                  <a:pt x="4650" y="202"/>
                </a:cubicBezTo>
                <a:cubicBezTo>
                  <a:pt x="4652" y="214"/>
                  <a:pt x="4664" y="240"/>
                  <a:pt x="4670" y="248"/>
                </a:cubicBezTo>
                <a:cubicBezTo>
                  <a:pt x="4676" y="246"/>
                  <a:pt x="4676" y="246"/>
                  <a:pt x="4676" y="246"/>
                </a:cubicBezTo>
                <a:cubicBezTo>
                  <a:pt x="4688" y="216"/>
                  <a:pt x="4708" y="194"/>
                  <a:pt x="4742" y="194"/>
                </a:cubicBezTo>
                <a:cubicBezTo>
                  <a:pt x="4778" y="194"/>
                  <a:pt x="4794" y="220"/>
                  <a:pt x="4794" y="250"/>
                </a:cubicBezTo>
                <a:cubicBezTo>
                  <a:pt x="4794" y="282"/>
                  <a:pt x="4794" y="282"/>
                  <a:pt x="4794" y="282"/>
                </a:cubicBezTo>
                <a:cubicBezTo>
                  <a:pt x="4794" y="302"/>
                  <a:pt x="4702" y="306"/>
                  <a:pt x="4664" y="338"/>
                </a:cubicBezTo>
                <a:cubicBezTo>
                  <a:pt x="4652" y="350"/>
                  <a:pt x="4642" y="364"/>
                  <a:pt x="4642" y="384"/>
                </a:cubicBezTo>
                <a:cubicBezTo>
                  <a:pt x="4642" y="426"/>
                  <a:pt x="4672" y="456"/>
                  <a:pt x="4716" y="456"/>
                </a:cubicBezTo>
                <a:cubicBezTo>
                  <a:pt x="4744" y="456"/>
                  <a:pt x="4768" y="446"/>
                  <a:pt x="4794" y="418"/>
                </a:cubicBezTo>
                <a:cubicBezTo>
                  <a:pt x="4798" y="438"/>
                  <a:pt x="4814" y="448"/>
                  <a:pt x="4842" y="448"/>
                </a:cubicBezTo>
                <a:cubicBezTo>
                  <a:pt x="4906" y="448"/>
                  <a:pt x="4906" y="448"/>
                  <a:pt x="4906" y="448"/>
                </a:cubicBezTo>
                <a:cubicBezTo>
                  <a:pt x="4906" y="448"/>
                  <a:pt x="4906" y="448"/>
                  <a:pt x="4906" y="448"/>
                </a:cubicBezTo>
                <a:cubicBezTo>
                  <a:pt x="5048" y="448"/>
                  <a:pt x="5048" y="448"/>
                  <a:pt x="5048" y="448"/>
                </a:cubicBezTo>
                <a:cubicBezTo>
                  <a:pt x="5048" y="436"/>
                  <a:pt x="5048" y="436"/>
                  <a:pt x="5048" y="436"/>
                </a:cubicBezTo>
                <a:cubicBezTo>
                  <a:pt x="5006" y="432"/>
                  <a:pt x="5004" y="434"/>
                  <a:pt x="5004" y="338"/>
                </a:cubicBezTo>
                <a:cubicBezTo>
                  <a:pt x="5004" y="262"/>
                  <a:pt x="5004" y="262"/>
                  <a:pt x="5004" y="262"/>
                </a:cubicBezTo>
                <a:cubicBezTo>
                  <a:pt x="5004" y="236"/>
                  <a:pt x="5038" y="206"/>
                  <a:pt x="5080" y="206"/>
                </a:cubicBezTo>
                <a:cubicBezTo>
                  <a:pt x="5114" y="206"/>
                  <a:pt x="5140" y="220"/>
                  <a:pt x="5140" y="286"/>
                </a:cubicBezTo>
                <a:cubicBezTo>
                  <a:pt x="5140" y="340"/>
                  <a:pt x="5140" y="340"/>
                  <a:pt x="5140" y="340"/>
                </a:cubicBezTo>
                <a:cubicBezTo>
                  <a:pt x="5140" y="432"/>
                  <a:pt x="5136" y="432"/>
                  <a:pt x="5098" y="434"/>
                </a:cubicBezTo>
                <a:cubicBezTo>
                  <a:pt x="5098" y="446"/>
                  <a:pt x="5098" y="446"/>
                  <a:pt x="5098" y="446"/>
                </a:cubicBezTo>
                <a:cubicBezTo>
                  <a:pt x="5240" y="446"/>
                  <a:pt x="5240" y="446"/>
                  <a:pt x="5240" y="446"/>
                </a:cubicBezTo>
                <a:lnTo>
                  <a:pt x="5240" y="434"/>
                </a:lnTo>
                <a:close/>
                <a:moveTo>
                  <a:pt x="5516" y="192"/>
                </a:moveTo>
                <a:cubicBezTo>
                  <a:pt x="5516" y="180"/>
                  <a:pt x="5516" y="180"/>
                  <a:pt x="5516" y="180"/>
                </a:cubicBezTo>
                <a:cubicBezTo>
                  <a:pt x="5418" y="180"/>
                  <a:pt x="5418" y="180"/>
                  <a:pt x="5418" y="180"/>
                </a:cubicBezTo>
                <a:cubicBezTo>
                  <a:pt x="5418" y="192"/>
                  <a:pt x="5418" y="192"/>
                  <a:pt x="5418" y="192"/>
                </a:cubicBezTo>
                <a:cubicBezTo>
                  <a:pt x="5442" y="194"/>
                  <a:pt x="5454" y="206"/>
                  <a:pt x="5446" y="234"/>
                </a:cubicBezTo>
                <a:cubicBezTo>
                  <a:pt x="5394" y="390"/>
                  <a:pt x="5394" y="390"/>
                  <a:pt x="5394" y="390"/>
                </a:cubicBezTo>
                <a:cubicBezTo>
                  <a:pt x="5342" y="270"/>
                  <a:pt x="5342" y="270"/>
                  <a:pt x="5342" y="270"/>
                </a:cubicBezTo>
                <a:cubicBezTo>
                  <a:pt x="5328" y="238"/>
                  <a:pt x="5322" y="224"/>
                  <a:pt x="5322" y="212"/>
                </a:cubicBezTo>
                <a:cubicBezTo>
                  <a:pt x="5322" y="202"/>
                  <a:pt x="5328" y="196"/>
                  <a:pt x="5348" y="192"/>
                </a:cubicBezTo>
                <a:cubicBezTo>
                  <a:pt x="5348" y="180"/>
                  <a:pt x="5348" y="180"/>
                  <a:pt x="5348" y="180"/>
                </a:cubicBezTo>
                <a:cubicBezTo>
                  <a:pt x="5220" y="180"/>
                  <a:pt x="5220" y="180"/>
                  <a:pt x="5220" y="180"/>
                </a:cubicBezTo>
                <a:cubicBezTo>
                  <a:pt x="5220" y="192"/>
                  <a:pt x="5220" y="192"/>
                  <a:pt x="5220" y="192"/>
                </a:cubicBezTo>
                <a:cubicBezTo>
                  <a:pt x="5252" y="194"/>
                  <a:pt x="5254" y="198"/>
                  <a:pt x="5296" y="292"/>
                </a:cubicBezTo>
                <a:cubicBezTo>
                  <a:pt x="5368" y="450"/>
                  <a:pt x="5368" y="450"/>
                  <a:pt x="5368" y="450"/>
                </a:cubicBezTo>
                <a:cubicBezTo>
                  <a:pt x="5344" y="512"/>
                  <a:pt x="5306" y="546"/>
                  <a:pt x="5228" y="564"/>
                </a:cubicBezTo>
                <a:cubicBezTo>
                  <a:pt x="5232" y="576"/>
                  <a:pt x="5246" y="600"/>
                  <a:pt x="5254" y="606"/>
                </a:cubicBezTo>
                <a:cubicBezTo>
                  <a:pt x="5356" y="564"/>
                  <a:pt x="5376" y="498"/>
                  <a:pt x="5412" y="396"/>
                </a:cubicBezTo>
                <a:cubicBezTo>
                  <a:pt x="5466" y="242"/>
                  <a:pt x="5466" y="242"/>
                  <a:pt x="5466" y="242"/>
                </a:cubicBezTo>
                <a:cubicBezTo>
                  <a:pt x="5478" y="206"/>
                  <a:pt x="5498" y="192"/>
                  <a:pt x="5516" y="192"/>
                </a:cubicBezTo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baseline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7" name="Disclaimer" hidden="1"/>
          <p:cNvSpPr>
            <a:spLocks noChangeArrowheads="1"/>
          </p:cNvSpPr>
          <p:nvPr userDrawn="1"/>
        </p:nvSpPr>
        <p:spPr bwMode="black">
          <a:xfrm>
            <a:off x="2268266" y="6267796"/>
            <a:ext cx="3544453" cy="389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noAutofit/>
          </a:bodyPr>
          <a:lstStyle/>
          <a:p>
            <a:pPr defTabSz="804863" eaLnBrk="0" hangingPunct="0"/>
            <a:r>
              <a:rPr lang="en-US" sz="800" baseline="0" dirty="0">
                <a:solidFill>
                  <a:srgbClr val="808080"/>
                </a:solidFill>
                <a:latin typeface="+mn-lt"/>
              </a:rPr>
              <a:t>CONFIDENTIALITY1</a:t>
            </a:r>
          </a:p>
          <a:p>
            <a:pPr defTabSz="804863" eaLnBrk="0" hangingPunct="0"/>
            <a:r>
              <a:rPr lang="en-US" sz="800" baseline="0" dirty="0">
                <a:solidFill>
                  <a:srgbClr val="808080"/>
                </a:solidFill>
                <a:latin typeface="+mn-lt"/>
              </a:rPr>
              <a:t>Confidentiality2</a:t>
            </a:r>
          </a:p>
        </p:txBody>
      </p:sp>
    </p:spTree>
    <p:extLst>
      <p:ext uri="{BB962C8B-B14F-4D97-AF65-F5344CB8AC3E}">
        <p14:creationId xmlns="" xmlns:p14="http://schemas.microsoft.com/office/powerpoint/2010/main" val="354152960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17">
          <p15:clr>
            <a:srgbClr val="FBAE40"/>
          </p15:clr>
        </p15:guide>
        <p15:guide id="2" pos="282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"/>
          <p:cNvSpPr txBox="1">
            <a:spLocks/>
          </p:cNvSpPr>
          <p:nvPr userDrawn="1"/>
        </p:nvSpPr>
        <p:spPr>
          <a:xfrm>
            <a:off x="8564563" y="6508272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z="800" baseline="0" smtClean="0">
                <a:solidFill>
                  <a:srgbClr val="808080"/>
                </a:solidFill>
                <a:latin typeface="+mn-lt"/>
              </a:rPr>
              <a:pPr/>
              <a:t>‹#›</a:t>
            </a:fld>
            <a:endParaRPr lang="en-US" sz="800" baseline="0" dirty="0">
              <a:solidFill>
                <a:srgbClr val="808080"/>
              </a:solidFill>
              <a:latin typeface="+mn-lt"/>
            </a:endParaRPr>
          </a:p>
        </p:txBody>
      </p:sp>
      <p:sp>
        <p:nvSpPr>
          <p:cNvPr id="9" name="SlideLogoText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7450817" y="6508272"/>
            <a:ext cx="1013098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95350"/>
            <a:r>
              <a:rPr lang="en-US" sz="800" baseline="0" dirty="0">
                <a:solidFill>
                  <a:srgbClr val="808080"/>
                </a:solidFill>
                <a:latin typeface="+mn-lt"/>
              </a:rPr>
              <a:t>McKinsey &amp; Company</a:t>
            </a: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7796463" y="50801"/>
            <a:ext cx="9427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895350"/>
            <a:endParaRPr lang="en-US" sz="600" baseline="0" dirty="0">
              <a:solidFill>
                <a:srgbClr val="C5C5C5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950767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5505">
          <p15:clr>
            <a:srgbClr val="F26B43"/>
          </p15:clr>
        </p15:guide>
        <p15:guide id="2" pos="74">
          <p15:clr>
            <a:srgbClr val="F26B43"/>
          </p15:clr>
        </p15:guide>
        <p15:guide id="3" orient="horz" pos="571">
          <p15:clr>
            <a:srgbClr val="F26B43"/>
          </p15:clr>
        </p15:guide>
        <p15:guide id="4" orient="horz" pos="3911">
          <p15:clr>
            <a:srgbClr val="F26B43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1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/>
          <p:cNvSpPr txBox="1">
            <a:spLocks/>
          </p:cNvSpPr>
          <p:nvPr userDrawn="1"/>
        </p:nvSpPr>
        <p:spPr>
          <a:xfrm>
            <a:off x="8564563" y="6508272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z="800" baseline="0" smtClean="0">
                <a:solidFill>
                  <a:srgbClr val="808080"/>
                </a:solidFill>
                <a:latin typeface="+mn-lt"/>
              </a:rPr>
              <a:pPr/>
              <a:t>‹#›</a:t>
            </a:fld>
            <a:endParaRPr lang="en-US" sz="800" baseline="0" dirty="0">
              <a:solidFill>
                <a:srgbClr val="808080"/>
              </a:solidFill>
              <a:latin typeface="+mn-lt"/>
            </a:endParaRPr>
          </a:p>
        </p:txBody>
      </p:sp>
      <p:sp>
        <p:nvSpPr>
          <p:cNvPr id="16" name="SlideLogoText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7450817" y="6508272"/>
            <a:ext cx="1013098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95350"/>
            <a:r>
              <a:rPr lang="en-US" sz="800" baseline="0" dirty="0">
                <a:solidFill>
                  <a:srgbClr val="808080"/>
                </a:solidFill>
                <a:latin typeface="+mn-lt"/>
              </a:rPr>
              <a:t>McKinsey &amp; Company</a:t>
            </a: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7796463" y="50801"/>
            <a:ext cx="9427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895350"/>
            <a:endParaRPr lang="en-US" sz="600" baseline="0" dirty="0">
              <a:solidFill>
                <a:srgbClr val="C5C5C5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71591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3978">
          <p15:clr>
            <a:srgbClr val="000000"/>
          </p15:clr>
        </p15:guide>
        <p15:guide id="2" orient="horz" pos="570">
          <p15:clr>
            <a:srgbClr val="000000"/>
          </p15:clr>
        </p15:guide>
        <p15:guide id="3" orient="horz" pos="3912">
          <p15:clr>
            <a:srgbClr val="000000"/>
          </p15:clr>
        </p15:guide>
        <p15:guide id="4" pos="72">
          <p15:clr>
            <a:srgbClr val="00000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13" Type="http://schemas.openxmlformats.org/officeDocument/2006/relationships/tags" Target="../tags/tag9.xml"/><Relationship Id="rId18" Type="http://schemas.openxmlformats.org/officeDocument/2006/relationships/tags" Target="../tags/tag14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7.xml"/><Relationship Id="rId7" Type="http://schemas.openxmlformats.org/officeDocument/2006/relationships/tags" Target="../tags/tag3.xml"/><Relationship Id="rId12" Type="http://schemas.openxmlformats.org/officeDocument/2006/relationships/tags" Target="../tags/tag8.xml"/><Relationship Id="rId17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2.xml"/><Relationship Id="rId20" Type="http://schemas.openxmlformats.org/officeDocument/2006/relationships/tags" Target="../tags/tag16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11" Type="http://schemas.openxmlformats.org/officeDocument/2006/relationships/tags" Target="../tags/tag7.xml"/><Relationship Id="rId5" Type="http://schemas.openxmlformats.org/officeDocument/2006/relationships/vmlDrawing" Target="../drawings/vmlDrawing1.vml"/><Relationship Id="rId15" Type="http://schemas.openxmlformats.org/officeDocument/2006/relationships/tags" Target="../tags/tag11.xml"/><Relationship Id="rId23" Type="http://schemas.openxmlformats.org/officeDocument/2006/relationships/oleObject" Target="../embeddings/oleObject1.bin"/><Relationship Id="rId10" Type="http://schemas.openxmlformats.org/officeDocument/2006/relationships/tags" Target="../tags/tag6.xml"/><Relationship Id="rId19" Type="http://schemas.openxmlformats.org/officeDocument/2006/relationships/tags" Target="../tags/tag15.xml"/><Relationship Id="rId4" Type="http://schemas.openxmlformats.org/officeDocument/2006/relationships/theme" Target="../theme/theme1.xml"/><Relationship Id="rId9" Type="http://schemas.openxmlformats.org/officeDocument/2006/relationships/tags" Target="../tags/tag5.xml"/><Relationship Id="rId14" Type="http://schemas.openxmlformats.org/officeDocument/2006/relationships/tags" Target="../tags/tag10.xml"/><Relationship Id="rId22" Type="http://schemas.openxmlformats.org/officeDocument/2006/relationships/tags" Target="../tags/tag1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3" Type="http://schemas.openxmlformats.org/officeDocument/2006/relationships/slideLayout" Target="../slideLayouts/slideLayout6.xml"/><Relationship Id="rId21" Type="http://schemas.openxmlformats.org/officeDocument/2006/relationships/tags" Target="../tags/tag37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" Type="http://schemas.openxmlformats.org/officeDocument/2006/relationships/slideLayout" Target="../slideLayouts/slideLayout5.xml"/><Relationship Id="rId16" Type="http://schemas.openxmlformats.org/officeDocument/2006/relationships/tags" Target="../tags/tag32.xml"/><Relationship Id="rId20" Type="http://schemas.openxmlformats.org/officeDocument/2006/relationships/tags" Target="../tags/tag36.xml"/><Relationship Id="rId1" Type="http://schemas.openxmlformats.org/officeDocument/2006/relationships/slideLayout" Target="../slideLayouts/slideLayout4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vmlDrawing" Target="../drawings/vmlDrawing3.vml"/><Relationship Id="rId15" Type="http://schemas.openxmlformats.org/officeDocument/2006/relationships/tags" Target="../tags/tag31.xml"/><Relationship Id="rId23" Type="http://schemas.openxmlformats.org/officeDocument/2006/relationships/oleObject" Target="../embeddings/oleObject3.bin"/><Relationship Id="rId10" Type="http://schemas.openxmlformats.org/officeDocument/2006/relationships/tags" Target="../tags/tag26.xml"/><Relationship Id="rId19" Type="http://schemas.openxmlformats.org/officeDocument/2006/relationships/tags" Target="../tags/tag35.xml"/><Relationship Id="rId4" Type="http://schemas.openxmlformats.org/officeDocument/2006/relationships/theme" Target="../theme/theme2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tags" Target="../tags/tag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="" xmlns:p14="http://schemas.microsoft.com/office/powerpoint/2010/main" val="230231008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11752" name="think-cell Slide" r:id="rId23" imgW="360" imgH="360" progId="">
              <p:embed/>
            </p:oleObj>
          </a:graphicData>
        </a:graphic>
      </p:graphicFrame>
      <p:sp>
        <p:nvSpPr>
          <p:cNvPr id="6" name="Rectangle 5" hidden="1"/>
          <p:cNvSpPr/>
          <p:nvPr>
            <p:custDataLst>
              <p:tags r:id="rId7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034" name="Working Draft"/>
          <p:cNvSpPr txBox="1">
            <a:spLocks noChangeArrowheads="1"/>
          </p:cNvSpPr>
          <p:nvPr/>
        </p:nvSpPr>
        <p:spPr bwMode="gray">
          <a:xfrm rot="5400000">
            <a:off x="7868071" y="1940591"/>
            <a:ext cx="204703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baseline="0" smtClean="0">
                <a:solidFill>
                  <a:srgbClr val="808080"/>
                </a:solidFill>
                <a:latin typeface="+mn-lt"/>
                <a:ea typeface="+mn-ea"/>
              </a:rPr>
              <a:t>Last Modified 20.02.2017 18:59 Russia TZ 2 Standard Time</a:t>
            </a:r>
            <a:endParaRPr lang="en-US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1035" name="Printed"/>
          <p:cNvSpPr txBox="1">
            <a:spLocks noChangeArrowheads="1"/>
          </p:cNvSpPr>
          <p:nvPr/>
        </p:nvSpPr>
        <p:spPr bwMode="gray">
          <a:xfrm rot="5400000">
            <a:off x="8768958" y="4114417"/>
            <a:ext cx="24526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baseline="0" dirty="0">
                <a:solidFill>
                  <a:srgbClr val="808080"/>
                </a:solidFill>
                <a:latin typeface="+mn-lt"/>
                <a:ea typeface="+mn-ea"/>
              </a:rPr>
              <a:t>Printed</a:t>
            </a:r>
            <a:endParaRPr lang="en-US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119063" y="230188"/>
            <a:ext cx="86185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r>
              <a:rPr lang="en-US" smtClean="0"/>
              <a:t>Click to edit Master title style</a:t>
            </a:r>
            <a:endParaRPr lang="en-US" noProof="0" dirty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gray">
          <a:xfrm>
            <a:off x="119063" y="75764"/>
            <a:ext cx="490519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cap="all" baseline="0" dirty="0">
                <a:solidFill>
                  <a:schemeClr val="accent6"/>
                </a:solidFill>
                <a:latin typeface="+mn-lt"/>
                <a:ea typeface="+mn-ea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gray">
          <a:xfrm>
            <a:off x="119063" y="554865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baseline="0" dirty="0">
                <a:solidFill>
                  <a:schemeClr val="accent6"/>
                </a:solidFill>
                <a:latin typeface="+mn-lt"/>
                <a:ea typeface="+mn-ea"/>
              </a:rPr>
              <a:t>Unit of measure</a:t>
            </a:r>
          </a:p>
        </p:txBody>
      </p:sp>
      <p:grpSp>
        <p:nvGrpSpPr>
          <p:cNvPr id="4" name="Slide Elements" hidden="1"/>
          <p:cNvGrpSpPr/>
          <p:nvPr userDrawn="1"/>
        </p:nvGrpSpPr>
        <p:grpSpPr bwMode="gray">
          <a:xfrm>
            <a:off x="119063" y="6305945"/>
            <a:ext cx="8618537" cy="325438"/>
            <a:chOff x="119063" y="6305945"/>
            <a:chExt cx="8618537" cy="325438"/>
          </a:xfrm>
        </p:grpSpPr>
        <p:sp>
          <p:nvSpPr>
            <p:cNvPr id="13" name="4. Footnote"/>
            <p:cNvSpPr txBox="1">
              <a:spLocks noChangeArrowheads="1"/>
            </p:cNvSpPr>
            <p:nvPr/>
          </p:nvSpPr>
          <p:spPr bwMode="gray">
            <a:xfrm>
              <a:off x="119063" y="6305945"/>
              <a:ext cx="8618537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800" baseline="0" dirty="0">
                  <a:solidFill>
                    <a:schemeClr val="accent6"/>
                  </a:solidFill>
                  <a:latin typeface="+mn-lt"/>
                  <a:ea typeface="+mn-ea"/>
                </a:rPr>
                <a:t>1 Footnote</a:t>
              </a:r>
            </a:p>
          </p:txBody>
        </p:sp>
        <p:sp>
          <p:nvSpPr>
            <p:cNvPr id="14" name="5. Source"/>
            <p:cNvSpPr>
              <a:spLocks noChangeArrowheads="1"/>
            </p:cNvSpPr>
            <p:nvPr/>
          </p:nvSpPr>
          <p:spPr bwMode="gray">
            <a:xfrm>
              <a:off x="119063" y="6507558"/>
              <a:ext cx="7200000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marL="609600" indent="-609600" defTabSz="895350">
                <a:tabLst>
                  <a:tab pos="630238" algn="l"/>
                </a:tabLst>
              </a:pPr>
              <a:r>
                <a:rPr lang="en-US" sz="800" baseline="0" dirty="0">
                  <a:solidFill>
                    <a:schemeClr val="accent6"/>
                  </a:solidFill>
                  <a:latin typeface="+mn-lt"/>
                  <a:ea typeface="+mn-ea"/>
                </a:rPr>
                <a:t>SOURCE: Source</a:t>
              </a: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452564" y="1951380"/>
            <a:ext cx="4302125" cy="110799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 latinLnBrk="0"/>
            <a:r>
              <a:rPr lang="en-US" smtClean="0"/>
              <a:t>Click to edit Master text styles</a:t>
            </a:r>
          </a:p>
          <a:p>
            <a:pPr lvl="1" latinLnBrk="0"/>
            <a:r>
              <a:rPr lang="en-US" smtClean="0"/>
              <a:t>Second level</a:t>
            </a:r>
          </a:p>
          <a:p>
            <a:pPr lvl="2" latinLnBrk="0"/>
            <a:r>
              <a:rPr lang="en-US" smtClean="0"/>
              <a:t>Third level</a:t>
            </a:r>
          </a:p>
          <a:p>
            <a:pPr lvl="3" latinLnBrk="0"/>
            <a:r>
              <a:rPr lang="en-US" smtClean="0"/>
              <a:t>Fourth level</a:t>
            </a:r>
          </a:p>
          <a:p>
            <a:pPr lvl="4" latinLnBrk="0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452563" y="1257754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baseline="0" dirty="0">
                  <a:solidFill>
                    <a:srgbClr val="000000"/>
                  </a:solidFill>
                  <a:latin typeface="+mn-lt"/>
                  <a:ea typeface="+mn-ea"/>
                </a:rPr>
                <a:t>Title</a:t>
              </a:r>
            </a:p>
            <a:p>
              <a:r>
                <a:rPr lang="en-US" baseline="0" dirty="0">
                  <a:solidFill>
                    <a:schemeClr val="accent6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grpSp>
        <p:nvGrpSpPr>
          <p:cNvPr id="17" name="McKSticker" hidden="1"/>
          <p:cNvGrpSpPr/>
          <p:nvPr/>
        </p:nvGrpSpPr>
        <p:grpSpPr bwMode="gray">
          <a:xfrm>
            <a:off x="8264265" y="285750"/>
            <a:ext cx="473335" cy="150811"/>
            <a:chOff x="8267440" y="285750"/>
            <a:chExt cx="473335" cy="150811"/>
          </a:xfrm>
        </p:grpSpPr>
        <p:sp>
          <p:nvSpPr>
            <p:cNvPr id="20" name="StickerRectangle"/>
            <p:cNvSpPr>
              <a:spLocks noChangeArrowheads="1"/>
            </p:cNvSpPr>
            <p:nvPr/>
          </p:nvSpPr>
          <p:spPr bwMode="gray">
            <a:xfrm>
              <a:off x="8267440" y="285750"/>
              <a:ext cx="473335" cy="15081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rgbClr val="002960"/>
                </a:buClr>
              </a:pPr>
              <a:r>
                <a:rPr lang="en-US" sz="800" baseline="0" dirty="0">
                  <a:solidFill>
                    <a:schemeClr val="accent6"/>
                  </a:solidFill>
                  <a:latin typeface="+mn-lt"/>
                  <a:ea typeface="+mn-ea"/>
                </a:rPr>
                <a:t>STICKER</a:t>
              </a:r>
            </a:p>
          </p:txBody>
        </p:sp>
        <p:cxnSp>
          <p:nvCxnSpPr>
            <p:cNvPr id="21" name="AutoShape 31"/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267440" y="285750"/>
              <a:ext cx="0" cy="150811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32"/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267440" y="436561"/>
              <a:ext cx="473335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" name="SlideBottomBar" hidden="1"/>
          <p:cNvSpPr/>
          <p:nvPr userDrawn="1"/>
        </p:nvSpPr>
        <p:spPr>
          <a:xfrm>
            <a:off x="8509000" y="6327339"/>
            <a:ext cx="45719" cy="123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3" name="doc id" hidden="1"/>
          <p:cNvSpPr>
            <a:spLocks noChangeArrowheads="1"/>
          </p:cNvSpPr>
          <p:nvPr userDrawn="1"/>
        </p:nvSpPr>
        <p:spPr bwMode="auto">
          <a:xfrm>
            <a:off x="8081963" y="50801"/>
            <a:ext cx="657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/>
            <a:endParaRPr lang="en-US" sz="800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  <p:grpSp>
        <p:nvGrpSpPr>
          <p:cNvPr id="26" name="LegendBoxes" hidden="1"/>
          <p:cNvGrpSpPr/>
          <p:nvPr userDrawn="1"/>
        </p:nvGrpSpPr>
        <p:grpSpPr bwMode="gray">
          <a:xfrm>
            <a:off x="7915092" y="279400"/>
            <a:ext cx="763755" cy="997467"/>
            <a:chOff x="7835905" y="279400"/>
            <a:chExt cx="763755" cy="997467"/>
          </a:xfrm>
        </p:grpSpPr>
        <p:sp>
          <p:nvSpPr>
            <p:cNvPr id="27" name="RectangleLegend1"/>
            <p:cNvSpPr>
              <a:spLocks noChangeArrowheads="1"/>
            </p:cNvSpPr>
            <p:nvPr/>
          </p:nvSpPr>
          <p:spPr bwMode="gray">
            <a:xfrm>
              <a:off x="7835905" y="290513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28" name="RectangleLegend2"/>
            <p:cNvSpPr>
              <a:spLocks noChangeArrowheads="1"/>
            </p:cNvSpPr>
            <p:nvPr/>
          </p:nvSpPr>
          <p:spPr bwMode="gray">
            <a:xfrm>
              <a:off x="7835905" y="560388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29" name="RectangleLegend3"/>
            <p:cNvSpPr>
              <a:spLocks noChangeArrowheads="1"/>
            </p:cNvSpPr>
            <p:nvPr/>
          </p:nvSpPr>
          <p:spPr bwMode="gray">
            <a:xfrm>
              <a:off x="7835905" y="831851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30" name="RectangleLegend4"/>
            <p:cNvSpPr>
              <a:spLocks noChangeArrowheads="1"/>
            </p:cNvSpPr>
            <p:nvPr/>
          </p:nvSpPr>
          <p:spPr bwMode="gray">
            <a:xfrm>
              <a:off x="7835905" y="1103313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31" name="Legend1"/>
            <p:cNvSpPr>
              <a:spLocks noChangeArrowheads="1"/>
            </p:cNvSpPr>
            <p:nvPr/>
          </p:nvSpPr>
          <p:spPr bwMode="gray">
            <a:xfrm>
              <a:off x="8089905" y="27940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2" name="Legend2"/>
            <p:cNvSpPr>
              <a:spLocks noChangeArrowheads="1"/>
            </p:cNvSpPr>
            <p:nvPr/>
          </p:nvSpPr>
          <p:spPr bwMode="gray">
            <a:xfrm>
              <a:off x="8089905" y="54927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3" name="Legend3"/>
            <p:cNvSpPr>
              <a:spLocks noChangeArrowheads="1"/>
            </p:cNvSpPr>
            <p:nvPr/>
          </p:nvSpPr>
          <p:spPr bwMode="gray">
            <a:xfrm>
              <a:off x="8089905" y="820738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4" name="Legend4"/>
            <p:cNvSpPr>
              <a:spLocks noChangeArrowheads="1"/>
            </p:cNvSpPr>
            <p:nvPr/>
          </p:nvSpPr>
          <p:spPr bwMode="gray">
            <a:xfrm>
              <a:off x="8089905" y="1092201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35" name="LegendLines" hidden="1"/>
          <p:cNvGrpSpPr/>
          <p:nvPr userDrawn="1"/>
        </p:nvGrpSpPr>
        <p:grpSpPr bwMode="gray">
          <a:xfrm>
            <a:off x="7607284" y="279400"/>
            <a:ext cx="1071563" cy="730251"/>
            <a:chOff x="7540629" y="279400"/>
            <a:chExt cx="1071563" cy="730251"/>
          </a:xfrm>
        </p:grpSpPr>
        <p:sp>
          <p:nvSpPr>
            <p:cNvPr id="36" name="LineLegend1"/>
            <p:cNvSpPr>
              <a:spLocks noChangeShapeType="1"/>
            </p:cNvSpPr>
            <p:nvPr/>
          </p:nvSpPr>
          <p:spPr bwMode="gray">
            <a:xfrm>
              <a:off x="7540629" y="3698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37" name="LineLegend2"/>
            <p:cNvSpPr>
              <a:spLocks noChangeShapeType="1"/>
            </p:cNvSpPr>
            <p:nvPr/>
          </p:nvSpPr>
          <p:spPr bwMode="gray">
            <a:xfrm>
              <a:off x="7540629" y="638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38" name="LineLegend3"/>
            <p:cNvSpPr>
              <a:spLocks noChangeShapeType="1"/>
            </p:cNvSpPr>
            <p:nvPr/>
          </p:nvSpPr>
          <p:spPr bwMode="gray">
            <a:xfrm>
              <a:off x="7540629" y="9159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39" name="Legend1"/>
            <p:cNvSpPr>
              <a:spLocks noChangeArrowheads="1"/>
            </p:cNvSpPr>
            <p:nvPr/>
          </p:nvSpPr>
          <p:spPr bwMode="gray">
            <a:xfrm>
              <a:off x="8102604" y="2794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0" name="Legend2"/>
            <p:cNvSpPr>
              <a:spLocks noChangeArrowheads="1"/>
            </p:cNvSpPr>
            <p:nvPr/>
          </p:nvSpPr>
          <p:spPr bwMode="gray">
            <a:xfrm>
              <a:off x="8102604" y="5461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1" name="Legend3"/>
            <p:cNvSpPr>
              <a:spLocks noChangeArrowheads="1"/>
            </p:cNvSpPr>
            <p:nvPr/>
          </p:nvSpPr>
          <p:spPr bwMode="gray">
            <a:xfrm>
              <a:off x="8102604" y="825501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42" name="LegendMoons" hidden="1"/>
          <p:cNvGrpSpPr/>
          <p:nvPr userDrawn="1"/>
        </p:nvGrpSpPr>
        <p:grpSpPr bwMode="gray">
          <a:xfrm>
            <a:off x="7848417" y="250825"/>
            <a:ext cx="830430" cy="1306516"/>
            <a:chOff x="7769225" y="250825"/>
            <a:chExt cx="830430" cy="1306516"/>
          </a:xfrm>
        </p:grpSpPr>
        <p:grpSp>
          <p:nvGrpSpPr>
            <p:cNvPr id="43" name="MoonLegend1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gray">
            <a:xfrm>
              <a:off x="7769225" y="250825"/>
              <a:ext cx="209550" cy="209551"/>
              <a:chOff x="4533" y="183"/>
              <a:chExt cx="144" cy="144"/>
            </a:xfrm>
          </p:grpSpPr>
          <p:sp>
            <p:nvSpPr>
              <p:cNvPr id="61" name="Oval 38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  <p:sp>
            <p:nvSpPr>
              <p:cNvPr id="62" name="Arc 39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4" name="MoonLegend2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gray">
            <a:xfrm>
              <a:off x="7769225" y="525066"/>
              <a:ext cx="209550" cy="209551"/>
              <a:chOff x="1694" y="2044"/>
              <a:chExt cx="160" cy="160"/>
            </a:xfrm>
          </p:grpSpPr>
          <p:sp>
            <p:nvSpPr>
              <p:cNvPr id="59" name="Oval 4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  <p:sp>
            <p:nvSpPr>
              <p:cNvPr id="60" name="Arc 42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5" name="MoonLegend4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gray">
            <a:xfrm>
              <a:off x="7769225" y="1073548"/>
              <a:ext cx="209550" cy="209551"/>
              <a:chOff x="4495" y="1198"/>
              <a:chExt cx="160" cy="160"/>
            </a:xfrm>
          </p:grpSpPr>
          <p:sp>
            <p:nvSpPr>
              <p:cNvPr id="57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  <p:sp>
            <p:nvSpPr>
              <p:cNvPr id="58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6" name="MoonLegend5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gray">
            <a:xfrm>
              <a:off x="7769225" y="1347790"/>
              <a:ext cx="209550" cy="209551"/>
              <a:chOff x="4495" y="1440"/>
              <a:chExt cx="160" cy="160"/>
            </a:xfrm>
          </p:grpSpPr>
          <p:sp>
            <p:nvSpPr>
              <p:cNvPr id="55" name="Oval 50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  <p:sp>
            <p:nvSpPr>
              <p:cNvPr id="56" name="Oval 5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7" name="MoonLegend3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799307"/>
              <a:ext cx="209550" cy="209551"/>
              <a:chOff x="4495" y="1198"/>
              <a:chExt cx="160" cy="160"/>
            </a:xfrm>
          </p:grpSpPr>
          <p:sp>
            <p:nvSpPr>
              <p:cNvPr id="53" name="Oval 47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  <p:sp>
            <p:nvSpPr>
              <p:cNvPr id="54" name="Arc 48"/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</p:grpSp>
        <p:sp>
          <p:nvSpPr>
            <p:cNvPr id="48" name="Legend1"/>
            <p:cNvSpPr>
              <a:spLocks noChangeArrowheads="1"/>
            </p:cNvSpPr>
            <p:nvPr/>
          </p:nvSpPr>
          <p:spPr bwMode="gray">
            <a:xfrm>
              <a:off x="8089900" y="26352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9" name="Legend2"/>
            <p:cNvSpPr>
              <a:spLocks noChangeArrowheads="1"/>
            </p:cNvSpPr>
            <p:nvPr/>
          </p:nvSpPr>
          <p:spPr bwMode="gray">
            <a:xfrm>
              <a:off x="8089900" y="538163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50" name="Legend3"/>
            <p:cNvSpPr>
              <a:spLocks noChangeArrowheads="1"/>
            </p:cNvSpPr>
            <p:nvPr/>
          </p:nvSpPr>
          <p:spPr bwMode="gray">
            <a:xfrm>
              <a:off x="8089900" y="812802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51" name="Legend4"/>
            <p:cNvSpPr>
              <a:spLocks noChangeArrowheads="1"/>
            </p:cNvSpPr>
            <p:nvPr/>
          </p:nvSpPr>
          <p:spPr bwMode="gray">
            <a:xfrm>
              <a:off x="8089900" y="108426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52" name="Legend5"/>
            <p:cNvSpPr>
              <a:spLocks noChangeArrowheads="1"/>
            </p:cNvSpPr>
            <p:nvPr/>
          </p:nvSpPr>
          <p:spPr bwMode="gray">
            <a:xfrm>
              <a:off x="8089900" y="136049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24801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269875" algn="l"/>
        </a:tabLst>
        <a:defRPr sz="2000" b="0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sz="1400" baseline="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400" baseline="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400" baseline="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400" baseline="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400" baseline="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13734" name="think-cell Slide" r:id="rId23" imgW="360" imgH="360" progId="">
              <p:embed/>
            </p:oleObj>
          </a:graphicData>
        </a:graphic>
      </p:graphicFrame>
      <p:sp>
        <p:nvSpPr>
          <p:cNvPr id="6" name="Rectangle 5" hidden="1"/>
          <p:cNvSpPr/>
          <p:nvPr userDrawn="1">
            <p:custDataLst>
              <p:tags r:id="rId7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30188"/>
            <a:ext cx="86185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r>
              <a:rPr lang="en-US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2564" y="1951380"/>
            <a:ext cx="4302125" cy="110799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 latinLnBrk="0"/>
            <a:r>
              <a:rPr lang="en-US" dirty="0"/>
              <a:t>Click to edit Master text styles</a:t>
            </a:r>
          </a:p>
          <a:p>
            <a:pPr lvl="1" latinLnBrk="0"/>
            <a:r>
              <a:rPr lang="en-US" dirty="0"/>
              <a:t>Second level</a:t>
            </a:r>
          </a:p>
          <a:p>
            <a:pPr lvl="2" latinLnBrk="0"/>
            <a:r>
              <a:rPr lang="en-US" dirty="0"/>
              <a:t>Third level</a:t>
            </a:r>
          </a:p>
          <a:p>
            <a:pPr lvl="3" latinLnBrk="0"/>
            <a:r>
              <a:rPr lang="en-US" dirty="0"/>
              <a:t>Fourth level</a:t>
            </a:r>
          </a:p>
          <a:p>
            <a:pPr lvl="4" latinLnBrk="0"/>
            <a:r>
              <a:rPr lang="en-US" dirty="0"/>
              <a:t>Fifth level</a:t>
            </a:r>
          </a:p>
        </p:txBody>
      </p:sp>
      <p:sp>
        <p:nvSpPr>
          <p:cNvPr id="24" name="Working Draft"/>
          <p:cNvSpPr txBox="1">
            <a:spLocks noChangeArrowheads="1"/>
          </p:cNvSpPr>
          <p:nvPr userDrawn="1"/>
        </p:nvSpPr>
        <p:spPr bwMode="auto">
          <a:xfrm rot="5400000">
            <a:off x="7868071" y="1940591"/>
            <a:ext cx="204703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baseline="0" smtClean="0">
                <a:solidFill>
                  <a:srgbClr val="808080"/>
                </a:solidFill>
                <a:latin typeface="+mn-lt"/>
                <a:ea typeface="+mn-ea"/>
              </a:rPr>
              <a:t>Last Modified 20.02.2017 18:59 Russia TZ 2 Standard Time</a:t>
            </a:r>
            <a:endParaRPr lang="en-US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25" name="Printed"/>
          <p:cNvSpPr txBox="1">
            <a:spLocks noChangeArrowheads="1"/>
          </p:cNvSpPr>
          <p:nvPr userDrawn="1"/>
        </p:nvSpPr>
        <p:spPr bwMode="auto">
          <a:xfrm rot="5400000">
            <a:off x="8768958" y="4114417"/>
            <a:ext cx="24526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baseline="0" dirty="0">
                <a:solidFill>
                  <a:srgbClr val="808080"/>
                </a:solidFill>
                <a:latin typeface="+mn-lt"/>
                <a:ea typeface="+mn-ea"/>
              </a:rPr>
              <a:t>Printed</a:t>
            </a:r>
            <a:endParaRPr lang="en-US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26" name="1. On-page tracker" hidden="1"/>
          <p:cNvSpPr>
            <a:spLocks noChangeArrowheads="1"/>
          </p:cNvSpPr>
          <p:nvPr userDrawn="1"/>
        </p:nvSpPr>
        <p:spPr bwMode="auto">
          <a:xfrm>
            <a:off x="119063" y="75764"/>
            <a:ext cx="490519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cap="all" baseline="0" dirty="0">
                <a:solidFill>
                  <a:schemeClr val="accent6"/>
                </a:solidFill>
                <a:latin typeface="+mn-lt"/>
                <a:ea typeface="+mn-ea"/>
              </a:rPr>
              <a:t>Tracker</a:t>
            </a:r>
          </a:p>
        </p:txBody>
      </p:sp>
      <p:sp>
        <p:nvSpPr>
          <p:cNvPr id="27" name="3. Unit of measure" hidden="1"/>
          <p:cNvSpPr txBox="1">
            <a:spLocks noChangeArrowheads="1"/>
          </p:cNvSpPr>
          <p:nvPr userDrawn="1"/>
        </p:nvSpPr>
        <p:spPr bwMode="auto">
          <a:xfrm>
            <a:off x="119062" y="554865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baseline="0" dirty="0">
                <a:solidFill>
                  <a:schemeClr val="accent6"/>
                </a:solidFill>
                <a:latin typeface="+mn-lt"/>
                <a:ea typeface="+mn-ea"/>
              </a:rPr>
              <a:t>Unit of measure</a:t>
            </a:r>
          </a:p>
        </p:txBody>
      </p:sp>
      <p:grpSp>
        <p:nvGrpSpPr>
          <p:cNvPr id="28" name="Slide Elements" hidden="1"/>
          <p:cNvGrpSpPr>
            <a:grpSpLocks/>
          </p:cNvGrpSpPr>
          <p:nvPr userDrawn="1"/>
        </p:nvGrpSpPr>
        <p:grpSpPr bwMode="auto">
          <a:xfrm>
            <a:off x="119063" y="6305945"/>
            <a:ext cx="8548687" cy="325438"/>
            <a:chOff x="75" y="3936"/>
            <a:chExt cx="5385" cy="205"/>
          </a:xfrm>
        </p:grpSpPr>
        <p:sp>
          <p:nvSpPr>
            <p:cNvPr id="29" name="4. Footnote"/>
            <p:cNvSpPr txBox="1">
              <a:spLocks noChangeArrowheads="1"/>
            </p:cNvSpPr>
            <p:nvPr/>
          </p:nvSpPr>
          <p:spPr bwMode="auto">
            <a:xfrm>
              <a:off x="75" y="3936"/>
              <a:ext cx="5385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800" baseline="0" dirty="0">
                  <a:solidFill>
                    <a:schemeClr val="accent6"/>
                  </a:solidFill>
                  <a:latin typeface="+mn-lt"/>
                  <a:ea typeface="+mn-ea"/>
                </a:rPr>
                <a:t>1 Footnote</a:t>
              </a:r>
            </a:p>
          </p:txBody>
        </p:sp>
        <p:sp>
          <p:nvSpPr>
            <p:cNvPr id="30" name="5. Source"/>
            <p:cNvSpPr>
              <a:spLocks noChangeArrowheads="1"/>
            </p:cNvSpPr>
            <p:nvPr/>
          </p:nvSpPr>
          <p:spPr bwMode="auto">
            <a:xfrm>
              <a:off x="75" y="4063"/>
              <a:ext cx="4323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en-US" sz="800" baseline="0" dirty="0">
                  <a:solidFill>
                    <a:schemeClr val="accent6"/>
                  </a:solidFill>
                  <a:latin typeface="+mn-lt"/>
                  <a:ea typeface="+mn-ea"/>
                </a:rPr>
                <a:t>SOURCE: Source</a:t>
              </a:r>
            </a:p>
          </p:txBody>
        </p:sp>
      </p:grpSp>
      <p:grpSp>
        <p:nvGrpSpPr>
          <p:cNvPr id="31" name="ACET" hidden="1"/>
          <p:cNvGrpSpPr>
            <a:grpSpLocks/>
          </p:cNvGrpSpPr>
          <p:nvPr userDrawn="1"/>
        </p:nvGrpSpPr>
        <p:grpSpPr bwMode="auto">
          <a:xfrm>
            <a:off x="1452563" y="1257754"/>
            <a:ext cx="4264025" cy="508000"/>
            <a:chOff x="915" y="710"/>
            <a:chExt cx="2686" cy="320"/>
          </a:xfrm>
        </p:grpSpPr>
        <p:cxnSp>
          <p:nvCxnSpPr>
            <p:cNvPr id="32" name="AutoShape 249"/>
            <p:cNvCxnSpPr>
              <a:cxnSpLocks noChangeShapeType="1"/>
              <a:stCxn id="33" idx="4"/>
              <a:endCxn id="33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baseline="0" dirty="0">
                  <a:solidFill>
                    <a:srgbClr val="000000"/>
                  </a:solidFill>
                  <a:latin typeface="+mn-lt"/>
                  <a:ea typeface="+mn-ea"/>
                </a:rPr>
                <a:t>Title</a:t>
              </a:r>
            </a:p>
            <a:p>
              <a:r>
                <a:rPr lang="en-US" baseline="0" dirty="0">
                  <a:solidFill>
                    <a:schemeClr val="accent6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grpSp>
        <p:nvGrpSpPr>
          <p:cNvPr id="34" name="McKSticker" hidden="1"/>
          <p:cNvGrpSpPr/>
          <p:nvPr userDrawn="1"/>
        </p:nvGrpSpPr>
        <p:grpSpPr>
          <a:xfrm>
            <a:off x="8264265" y="285750"/>
            <a:ext cx="473335" cy="150811"/>
            <a:chOff x="8267440" y="285750"/>
            <a:chExt cx="473335" cy="150811"/>
          </a:xfrm>
        </p:grpSpPr>
        <p:sp>
          <p:nvSpPr>
            <p:cNvPr id="35" name="StickerRectangle"/>
            <p:cNvSpPr>
              <a:spLocks noChangeArrowheads="1"/>
            </p:cNvSpPr>
            <p:nvPr/>
          </p:nvSpPr>
          <p:spPr bwMode="auto">
            <a:xfrm>
              <a:off x="8267440" y="285750"/>
              <a:ext cx="473335" cy="15081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rgbClr val="002960"/>
                </a:buClr>
              </a:pPr>
              <a:r>
                <a:rPr lang="en-US" sz="800" baseline="0" dirty="0">
                  <a:solidFill>
                    <a:schemeClr val="accent6"/>
                  </a:solidFill>
                  <a:latin typeface="+mn-lt"/>
                  <a:ea typeface="+mn-ea"/>
                </a:rPr>
                <a:t>STICKER</a:t>
              </a:r>
            </a:p>
          </p:txBody>
        </p:sp>
        <p:cxnSp>
          <p:nvCxnSpPr>
            <p:cNvPr id="36" name="AutoShape 31"/>
            <p:cNvCxnSpPr>
              <a:cxnSpLocks noChangeShapeType="1"/>
              <a:stCxn id="35" idx="2"/>
              <a:endCxn id="35" idx="4"/>
            </p:cNvCxnSpPr>
            <p:nvPr/>
          </p:nvCxnSpPr>
          <p:spPr bwMode="auto">
            <a:xfrm>
              <a:off x="8267440" y="285750"/>
              <a:ext cx="0" cy="150811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AutoShape 32"/>
            <p:cNvCxnSpPr>
              <a:cxnSpLocks noChangeShapeType="1"/>
              <a:stCxn id="35" idx="4"/>
              <a:endCxn id="35" idx="6"/>
            </p:cNvCxnSpPr>
            <p:nvPr/>
          </p:nvCxnSpPr>
          <p:spPr bwMode="auto">
            <a:xfrm>
              <a:off x="8267440" y="436561"/>
              <a:ext cx="473335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SlideBottomBar" hidden="1"/>
          <p:cNvSpPr/>
          <p:nvPr userDrawn="1"/>
        </p:nvSpPr>
        <p:spPr>
          <a:xfrm>
            <a:off x="8799702" y="6328650"/>
            <a:ext cx="45719" cy="123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22" name="doc id" hidden="1"/>
          <p:cNvSpPr>
            <a:spLocks noChangeArrowheads="1"/>
          </p:cNvSpPr>
          <p:nvPr userDrawn="1"/>
        </p:nvSpPr>
        <p:spPr bwMode="auto">
          <a:xfrm>
            <a:off x="7796463" y="50801"/>
            <a:ext cx="9427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895350"/>
            <a:endParaRPr lang="en-US" sz="600" baseline="0" dirty="0">
              <a:solidFill>
                <a:srgbClr val="C5C5C5"/>
              </a:solidFill>
              <a:latin typeface="+mn-lt"/>
              <a:ea typeface="+mn-ea"/>
            </a:endParaRPr>
          </a:p>
        </p:txBody>
      </p:sp>
      <p:grpSp>
        <p:nvGrpSpPr>
          <p:cNvPr id="38" name="LegendBoxes" hidden="1"/>
          <p:cNvGrpSpPr/>
          <p:nvPr userDrawn="1"/>
        </p:nvGrpSpPr>
        <p:grpSpPr bwMode="gray">
          <a:xfrm>
            <a:off x="7917131" y="279400"/>
            <a:ext cx="763755" cy="997467"/>
            <a:chOff x="7835905" y="279400"/>
            <a:chExt cx="763755" cy="997467"/>
          </a:xfrm>
        </p:grpSpPr>
        <p:sp>
          <p:nvSpPr>
            <p:cNvPr id="39" name="RectangleLegend1"/>
            <p:cNvSpPr>
              <a:spLocks noChangeArrowheads="1"/>
            </p:cNvSpPr>
            <p:nvPr/>
          </p:nvSpPr>
          <p:spPr bwMode="gray">
            <a:xfrm>
              <a:off x="7835905" y="290513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40" name="RectangleLegend2"/>
            <p:cNvSpPr>
              <a:spLocks noChangeArrowheads="1"/>
            </p:cNvSpPr>
            <p:nvPr/>
          </p:nvSpPr>
          <p:spPr bwMode="gray">
            <a:xfrm>
              <a:off x="7835905" y="560388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41" name="RectangleLegend3"/>
            <p:cNvSpPr>
              <a:spLocks noChangeArrowheads="1"/>
            </p:cNvSpPr>
            <p:nvPr/>
          </p:nvSpPr>
          <p:spPr bwMode="gray">
            <a:xfrm>
              <a:off x="7835905" y="831851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42" name="RectangleLegend4"/>
            <p:cNvSpPr>
              <a:spLocks noChangeArrowheads="1"/>
            </p:cNvSpPr>
            <p:nvPr/>
          </p:nvSpPr>
          <p:spPr bwMode="gray">
            <a:xfrm>
              <a:off x="7835905" y="1103313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43" name="Legend1"/>
            <p:cNvSpPr>
              <a:spLocks noChangeArrowheads="1"/>
            </p:cNvSpPr>
            <p:nvPr/>
          </p:nvSpPr>
          <p:spPr bwMode="gray">
            <a:xfrm>
              <a:off x="8089905" y="27940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4" name="Legend2"/>
            <p:cNvSpPr>
              <a:spLocks noChangeArrowheads="1"/>
            </p:cNvSpPr>
            <p:nvPr/>
          </p:nvSpPr>
          <p:spPr bwMode="gray">
            <a:xfrm>
              <a:off x="8089905" y="54927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5" name="Legend3"/>
            <p:cNvSpPr>
              <a:spLocks noChangeArrowheads="1"/>
            </p:cNvSpPr>
            <p:nvPr/>
          </p:nvSpPr>
          <p:spPr bwMode="gray">
            <a:xfrm>
              <a:off x="8089905" y="820738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6" name="Legend4"/>
            <p:cNvSpPr>
              <a:spLocks noChangeArrowheads="1"/>
            </p:cNvSpPr>
            <p:nvPr/>
          </p:nvSpPr>
          <p:spPr bwMode="gray">
            <a:xfrm>
              <a:off x="8089905" y="1092201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47" name="LegendLines" hidden="1"/>
          <p:cNvGrpSpPr/>
          <p:nvPr userDrawn="1"/>
        </p:nvGrpSpPr>
        <p:grpSpPr bwMode="gray">
          <a:xfrm>
            <a:off x="7609323" y="279400"/>
            <a:ext cx="1071563" cy="730251"/>
            <a:chOff x="7540629" y="279400"/>
            <a:chExt cx="1071563" cy="730251"/>
          </a:xfrm>
        </p:grpSpPr>
        <p:sp>
          <p:nvSpPr>
            <p:cNvPr id="48" name="LineLegend1"/>
            <p:cNvSpPr>
              <a:spLocks noChangeShapeType="1"/>
            </p:cNvSpPr>
            <p:nvPr/>
          </p:nvSpPr>
          <p:spPr bwMode="gray">
            <a:xfrm>
              <a:off x="7540629" y="3698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49" name="LineLegend2"/>
            <p:cNvSpPr>
              <a:spLocks noChangeShapeType="1"/>
            </p:cNvSpPr>
            <p:nvPr/>
          </p:nvSpPr>
          <p:spPr bwMode="gray">
            <a:xfrm>
              <a:off x="7540629" y="638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50" name="LineLegend3"/>
            <p:cNvSpPr>
              <a:spLocks noChangeShapeType="1"/>
            </p:cNvSpPr>
            <p:nvPr/>
          </p:nvSpPr>
          <p:spPr bwMode="gray">
            <a:xfrm>
              <a:off x="7540629" y="9159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51" name="Legend1"/>
            <p:cNvSpPr>
              <a:spLocks noChangeArrowheads="1"/>
            </p:cNvSpPr>
            <p:nvPr/>
          </p:nvSpPr>
          <p:spPr bwMode="gray">
            <a:xfrm>
              <a:off x="8102604" y="2794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52" name="Legend2"/>
            <p:cNvSpPr>
              <a:spLocks noChangeArrowheads="1"/>
            </p:cNvSpPr>
            <p:nvPr/>
          </p:nvSpPr>
          <p:spPr bwMode="gray">
            <a:xfrm>
              <a:off x="8102604" y="5461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53" name="Legend3"/>
            <p:cNvSpPr>
              <a:spLocks noChangeArrowheads="1"/>
            </p:cNvSpPr>
            <p:nvPr/>
          </p:nvSpPr>
          <p:spPr bwMode="gray">
            <a:xfrm>
              <a:off x="8102604" y="825501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54" name="LegendMoons" hidden="1"/>
          <p:cNvGrpSpPr/>
          <p:nvPr userDrawn="1"/>
        </p:nvGrpSpPr>
        <p:grpSpPr bwMode="gray">
          <a:xfrm>
            <a:off x="7850456" y="250825"/>
            <a:ext cx="830430" cy="1306516"/>
            <a:chOff x="7769225" y="250825"/>
            <a:chExt cx="830430" cy="1306516"/>
          </a:xfrm>
        </p:grpSpPr>
        <p:grpSp>
          <p:nvGrpSpPr>
            <p:cNvPr id="55" name="MoonLegend1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gray">
            <a:xfrm>
              <a:off x="7769225" y="250825"/>
              <a:ext cx="209550" cy="209551"/>
              <a:chOff x="4533" y="183"/>
              <a:chExt cx="144" cy="144"/>
            </a:xfrm>
          </p:grpSpPr>
          <p:sp>
            <p:nvSpPr>
              <p:cNvPr id="73" name="Oval 38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74" name="Arc 39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56" name="MoonLegend2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gray">
            <a:xfrm>
              <a:off x="7769225" y="525066"/>
              <a:ext cx="209550" cy="209551"/>
              <a:chOff x="1694" y="2044"/>
              <a:chExt cx="160" cy="160"/>
            </a:xfrm>
          </p:grpSpPr>
          <p:sp>
            <p:nvSpPr>
              <p:cNvPr id="71" name="Oval 4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72" name="Arc 42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57" name="MoonLegend4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gray">
            <a:xfrm>
              <a:off x="7769225" y="1073548"/>
              <a:ext cx="209550" cy="209551"/>
              <a:chOff x="4495" y="1198"/>
              <a:chExt cx="160" cy="160"/>
            </a:xfrm>
          </p:grpSpPr>
          <p:sp>
            <p:nvSpPr>
              <p:cNvPr id="69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70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58" name="MoonLegend5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gray">
            <a:xfrm>
              <a:off x="7769225" y="1347790"/>
              <a:ext cx="209550" cy="209551"/>
              <a:chOff x="4495" y="1440"/>
              <a:chExt cx="160" cy="160"/>
            </a:xfrm>
          </p:grpSpPr>
          <p:sp>
            <p:nvSpPr>
              <p:cNvPr id="67" name="Oval 50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68" name="Oval 5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59" name="MoonLegend3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799307"/>
              <a:ext cx="209550" cy="209551"/>
              <a:chOff x="4495" y="1198"/>
              <a:chExt cx="160" cy="160"/>
            </a:xfrm>
          </p:grpSpPr>
          <p:sp>
            <p:nvSpPr>
              <p:cNvPr id="65" name="Oval 47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66" name="Arc 48"/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60" name="Legend1"/>
            <p:cNvSpPr>
              <a:spLocks noChangeArrowheads="1"/>
            </p:cNvSpPr>
            <p:nvPr/>
          </p:nvSpPr>
          <p:spPr bwMode="gray">
            <a:xfrm>
              <a:off x="8089900" y="26352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61" name="Legend2"/>
            <p:cNvSpPr>
              <a:spLocks noChangeArrowheads="1"/>
            </p:cNvSpPr>
            <p:nvPr/>
          </p:nvSpPr>
          <p:spPr bwMode="gray">
            <a:xfrm>
              <a:off x="8089900" y="538163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62" name="Legend3"/>
            <p:cNvSpPr>
              <a:spLocks noChangeArrowheads="1"/>
            </p:cNvSpPr>
            <p:nvPr/>
          </p:nvSpPr>
          <p:spPr bwMode="gray">
            <a:xfrm>
              <a:off x="8089900" y="812802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63" name="Legend4"/>
            <p:cNvSpPr>
              <a:spLocks noChangeArrowheads="1"/>
            </p:cNvSpPr>
            <p:nvPr/>
          </p:nvSpPr>
          <p:spPr bwMode="gray">
            <a:xfrm>
              <a:off x="8089900" y="108426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64" name="Legend5"/>
            <p:cNvSpPr>
              <a:spLocks noChangeArrowheads="1"/>
            </p:cNvSpPr>
            <p:nvPr/>
          </p:nvSpPr>
          <p:spPr bwMode="gray">
            <a:xfrm>
              <a:off x="8089900" y="136049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baseline="0" dirty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39924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269875" algn="l"/>
        </a:tabLst>
        <a:defRPr sz="2000" b="0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sz="1400" baseline="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400" baseline="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400" baseline="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400" baseline="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400" baseline="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4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42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2" Type="http://schemas.openxmlformats.org/officeDocument/2006/relationships/tags" Target="../tags/tag46.xml"/><Relationship Id="rId1" Type="http://schemas.openxmlformats.org/officeDocument/2006/relationships/vmlDrawing" Target="../drawings/vmlDrawing6.v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10" Type="http://schemas.openxmlformats.org/officeDocument/2006/relationships/oleObject" Target="../embeddings/oleObject6.bin"/><Relationship Id="rId4" Type="http://schemas.openxmlformats.org/officeDocument/2006/relationships/tags" Target="../tags/tag48.xml"/><Relationship Id="rId9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png"/><Relationship Id="rId2" Type="http://schemas.openxmlformats.org/officeDocument/2006/relationships/tags" Target="../tags/tag5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0" y="0"/>
          <a:ext cx="155581" cy="155590"/>
        </p:xfrm>
        <a:graphic>
          <a:graphicData uri="http://schemas.openxmlformats.org/presentationml/2006/ole">
            <p:oleObj spid="_x0000_s117769" name="think-cell Slide" r:id="rId8" imgW="360" imgH="360" progId="">
              <p:embed/>
            </p:oleObj>
          </a:graphicData>
        </a:graphic>
      </p:graphicFrame>
      <p:sp>
        <p:nvSpPr>
          <p:cNvPr id="70" name="Rectangle 6"/>
          <p:cNvSpPr txBox="1">
            <a:spLocks/>
          </p:cNvSpPr>
          <p:nvPr/>
        </p:nvSpPr>
        <p:spPr>
          <a:xfrm>
            <a:off x="3759200" y="3405280"/>
            <a:ext cx="4968876" cy="2568107"/>
          </a:xfrm>
          <a:prstGeom prst="rect">
            <a:avLst/>
          </a:prstGeom>
          <a:solidFill>
            <a:srgbClr val="C7E0FB"/>
          </a:solidFill>
          <a:ln>
            <a:noFill/>
          </a:ln>
          <a:effectLst/>
          <a:extLst/>
        </p:spPr>
        <p:txBody>
          <a:bodyPr vert="horz" wrap="square" lIns="55978" tIns="55978" rIns="55978" bIns="55978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indent="0" defTabSz="895350" eaLnBrk="1" latinLnBrk="0" hangingPunct="1">
              <a:buClr>
                <a:schemeClr val="tx2"/>
              </a:buClr>
              <a:defRPr sz="1100" i="1">
                <a:latin typeface="+mn-lt"/>
              </a:defRPr>
            </a:lvl1pPr>
            <a:lvl2pPr marL="193675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endParaRPr lang="en-US" sz="1300" dirty="0"/>
          </a:p>
        </p:txBody>
      </p:sp>
      <p:sp>
        <p:nvSpPr>
          <p:cNvPr id="96" name="Rectangle 6"/>
          <p:cNvSpPr txBox="1">
            <a:spLocks/>
          </p:cNvSpPr>
          <p:nvPr/>
        </p:nvSpPr>
        <p:spPr>
          <a:xfrm>
            <a:off x="209769" y="3405280"/>
            <a:ext cx="4176872" cy="2568107"/>
          </a:xfrm>
          <a:prstGeom prst="homePlate">
            <a:avLst>
              <a:gd name="adj" fmla="val 827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55978" tIns="55978" rIns="55978" bIns="55978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indent="0" defTabSz="895350" eaLnBrk="1" latinLnBrk="0" hangingPunct="1">
              <a:buClr>
                <a:schemeClr val="tx2"/>
              </a:buClr>
              <a:defRPr sz="1100" i="1">
                <a:latin typeface="+mn-lt"/>
              </a:defRPr>
            </a:lvl1pPr>
            <a:lvl2pPr marL="193675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endParaRPr lang="en-US" sz="1300" dirty="0"/>
          </a:p>
        </p:txBody>
      </p:sp>
      <p:sp>
        <p:nvSpPr>
          <p:cNvPr id="86" name="Rectangle 6"/>
          <p:cNvSpPr txBox="1">
            <a:spLocks/>
          </p:cNvSpPr>
          <p:nvPr/>
        </p:nvSpPr>
        <p:spPr>
          <a:xfrm>
            <a:off x="3759200" y="771352"/>
            <a:ext cx="4968876" cy="2568107"/>
          </a:xfrm>
          <a:prstGeom prst="rect">
            <a:avLst/>
          </a:prstGeom>
          <a:solidFill>
            <a:srgbClr val="C7E0FB"/>
          </a:solidFill>
          <a:ln>
            <a:noFill/>
          </a:ln>
          <a:effectLst/>
          <a:extLst/>
        </p:spPr>
        <p:txBody>
          <a:bodyPr vert="horz" wrap="square" lIns="55978" tIns="55978" rIns="55978" bIns="55978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indent="0" defTabSz="895350" eaLnBrk="1" latinLnBrk="0" hangingPunct="1">
              <a:buClr>
                <a:schemeClr val="tx2"/>
              </a:buClr>
              <a:defRPr sz="1100" i="1">
                <a:latin typeface="+mn-lt"/>
              </a:defRPr>
            </a:lvl1pPr>
            <a:lvl2pPr marL="193675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endParaRPr lang="en-US" sz="1300" dirty="0"/>
          </a:p>
        </p:txBody>
      </p:sp>
      <p:sp>
        <p:nvSpPr>
          <p:cNvPr id="61" name="Rectangle 6"/>
          <p:cNvSpPr txBox="1">
            <a:spLocks/>
          </p:cNvSpPr>
          <p:nvPr/>
        </p:nvSpPr>
        <p:spPr>
          <a:xfrm>
            <a:off x="209769" y="771352"/>
            <a:ext cx="4176872" cy="2568107"/>
          </a:xfrm>
          <a:prstGeom prst="homePlate">
            <a:avLst>
              <a:gd name="adj" fmla="val 827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55978" tIns="55978" rIns="55978" bIns="55978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indent="0" defTabSz="895350" eaLnBrk="1" latinLnBrk="0" hangingPunct="1">
              <a:buClr>
                <a:schemeClr val="tx2"/>
              </a:buClr>
              <a:defRPr sz="1100" i="1">
                <a:latin typeface="+mn-lt"/>
              </a:defRPr>
            </a:lvl1pPr>
            <a:lvl2pPr marL="193675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endParaRPr lang="en-US" sz="1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292388"/>
          </a:xfr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What we mean by Big Data and Advanced Analytics</a:t>
            </a:r>
            <a:endParaRPr lang="en-US" dirty="0"/>
          </a:p>
        </p:txBody>
      </p:sp>
      <p:sp>
        <p:nvSpPr>
          <p:cNvPr id="87" name="Rectangle 6"/>
          <p:cNvSpPr txBox="1"/>
          <p:nvPr/>
        </p:nvSpPr>
        <p:spPr>
          <a:xfrm rot="16200000">
            <a:off x="166228" y="1943282"/>
            <a:ext cx="4440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>
              <a:buClr>
                <a:srgbClr val="009530"/>
              </a:buClr>
            </a:pPr>
            <a:r>
              <a:rPr lang="en-US" b="1" dirty="0">
                <a:solidFill>
                  <a:schemeClr val="accent4"/>
                </a:solidFill>
                <a:cs typeface="Arial"/>
              </a:rPr>
              <a:t>Data</a:t>
            </a:r>
          </a:p>
        </p:txBody>
      </p:sp>
      <p:sp>
        <p:nvSpPr>
          <p:cNvPr id="85" name="Rectangle 6"/>
          <p:cNvSpPr txBox="1"/>
          <p:nvPr/>
        </p:nvSpPr>
        <p:spPr>
          <a:xfrm rot="16200000">
            <a:off x="-33345" y="4585926"/>
            <a:ext cx="8431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009530"/>
              </a:buClr>
            </a:pPr>
            <a:r>
              <a:rPr lang="en-US" b="1" dirty="0">
                <a:solidFill>
                  <a:schemeClr val="accent4"/>
                </a:solidFill>
                <a:cs typeface="Arial"/>
              </a:rPr>
              <a:t>Methods</a:t>
            </a:r>
          </a:p>
        </p:txBody>
      </p:sp>
      <p:sp>
        <p:nvSpPr>
          <p:cNvPr id="10" name="Rectangle 6"/>
          <p:cNvSpPr txBox="1">
            <a:spLocks/>
          </p:cNvSpPr>
          <p:nvPr/>
        </p:nvSpPr>
        <p:spPr>
          <a:xfrm>
            <a:off x="580058" y="3574681"/>
            <a:ext cx="886791" cy="222074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0" tIns="74679" rIns="74679" bIns="7467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lvl="0" indent="0" defTabSz="815457">
              <a:buClr>
                <a:schemeClr val="tx2"/>
              </a:buClr>
              <a:defRPr sz="1372" b="1" baseline="0">
                <a:solidFill>
                  <a:schemeClr val="bg1"/>
                </a:solidFill>
              </a:defRPr>
            </a:lvl1pPr>
            <a:lvl2pPr marL="176395" indent="-174949" defTabSz="815457">
              <a:buClr>
                <a:schemeClr val="tx2"/>
              </a:buClr>
              <a:buSzPct val="125000"/>
              <a:buFont typeface="Arial" pitchFamily="34" charset="0"/>
              <a:buChar char="•"/>
              <a:defRPr sz="1400" baseline="0"/>
            </a:lvl2pPr>
            <a:lvl3pPr marL="416403" indent="-238565" defTabSz="815457">
              <a:buClr>
                <a:schemeClr val="tx2"/>
              </a:buClr>
              <a:buSzPct val="120000"/>
              <a:buFont typeface="Arial" charset="0"/>
              <a:buChar char="–"/>
              <a:defRPr sz="1400" baseline="0"/>
            </a:lvl3pPr>
            <a:lvl4pPr marL="578625" indent="-161923" defTabSz="815457">
              <a:buClr>
                <a:schemeClr val="tx2"/>
              </a:buClr>
              <a:buSzPct val="90000"/>
              <a:buFont typeface="Arial" pitchFamily="34" charset="0"/>
              <a:buChar char="–"/>
              <a:defRPr sz="1400" baseline="0"/>
            </a:lvl4pPr>
            <a:lvl5pPr marL="703634" indent="-110725" defTabSz="815457"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5pPr>
            <a:lvl6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6pPr>
            <a:lvl7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7pPr>
            <a:lvl8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8pPr>
            <a:lvl9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9pPr>
          </a:lstStyle>
          <a:p>
            <a:pPr>
              <a:buClr>
                <a:schemeClr val="lt1"/>
              </a:buClr>
            </a:pPr>
            <a:r>
              <a:rPr lang="en-US" sz="1300" dirty="0" smtClean="0">
                <a:solidFill>
                  <a:schemeClr val="lt1"/>
                </a:solidFill>
              </a:rPr>
              <a:t>Business </a:t>
            </a:r>
            <a:r>
              <a:rPr lang="en-US" sz="1300" dirty="0">
                <a:solidFill>
                  <a:schemeClr val="lt1"/>
                </a:solidFill>
              </a:rPr>
              <a:t/>
            </a:r>
            <a:br>
              <a:rPr lang="en-US" sz="1300" dirty="0">
                <a:solidFill>
                  <a:schemeClr val="lt1"/>
                </a:solidFill>
              </a:rPr>
            </a:br>
            <a:r>
              <a:rPr lang="en-US" sz="1300" dirty="0" err="1">
                <a:solidFill>
                  <a:schemeClr val="lt1"/>
                </a:solidFill>
              </a:rPr>
              <a:t>intelli</a:t>
            </a:r>
            <a:r>
              <a:rPr lang="en-US" sz="1300" dirty="0">
                <a:solidFill>
                  <a:schemeClr val="lt1"/>
                </a:solidFill>
              </a:rPr>
              <a:t>-</a:t>
            </a:r>
            <a:br>
              <a:rPr lang="en-US" sz="1300" dirty="0">
                <a:solidFill>
                  <a:schemeClr val="lt1"/>
                </a:solidFill>
              </a:rPr>
            </a:br>
            <a:r>
              <a:rPr lang="en-US" sz="1300" dirty="0" err="1">
                <a:solidFill>
                  <a:schemeClr val="lt1"/>
                </a:solidFill>
              </a:rPr>
              <a:t>gence</a:t>
            </a:r>
            <a:r>
              <a:rPr lang="en-US" sz="1300" dirty="0">
                <a:solidFill>
                  <a:schemeClr val="lt1"/>
                </a:solidFill>
              </a:rPr>
              <a:t/>
            </a:r>
            <a:br>
              <a:rPr lang="en-US" sz="1300" dirty="0">
                <a:solidFill>
                  <a:schemeClr val="lt1"/>
                </a:solidFill>
              </a:rPr>
            </a:br>
            <a:r>
              <a:rPr lang="en-US" sz="1300" dirty="0">
                <a:solidFill>
                  <a:schemeClr val="lt1"/>
                </a:solidFill>
              </a:rPr>
              <a:t>(BI</a:t>
            </a:r>
            <a:r>
              <a:rPr lang="en-US" sz="1300" dirty="0" smtClean="0">
                <a:solidFill>
                  <a:schemeClr val="lt1"/>
                </a:solidFill>
              </a:rPr>
              <a:t>)</a:t>
            </a:r>
          </a:p>
          <a:p>
            <a:pPr>
              <a:buClr>
                <a:schemeClr val="lt1"/>
              </a:buClr>
            </a:pPr>
            <a:endParaRPr lang="en-US" sz="1300" dirty="0" smtClean="0">
              <a:solidFill>
                <a:schemeClr val="lt1"/>
              </a:solidFill>
            </a:endParaRPr>
          </a:p>
          <a:p>
            <a:pPr>
              <a:buClr>
                <a:schemeClr val="lt1"/>
              </a:buClr>
            </a:pPr>
            <a:endParaRPr lang="en-US" sz="1300" dirty="0">
              <a:solidFill>
                <a:schemeClr val="lt1"/>
              </a:solidFill>
            </a:endParaRPr>
          </a:p>
          <a:p>
            <a:pPr>
              <a:buClr>
                <a:schemeClr val="lt1"/>
              </a:buClr>
            </a:pPr>
            <a:endParaRPr lang="en-US" sz="1300" dirty="0">
              <a:solidFill>
                <a:schemeClr val="lt1"/>
              </a:solidFill>
            </a:endParaRPr>
          </a:p>
        </p:txBody>
      </p:sp>
      <p:sp>
        <p:nvSpPr>
          <p:cNvPr id="23" name="Rectangle 6"/>
          <p:cNvSpPr txBox="1">
            <a:spLocks/>
          </p:cNvSpPr>
          <p:nvPr/>
        </p:nvSpPr>
        <p:spPr>
          <a:xfrm>
            <a:off x="580058" y="968896"/>
            <a:ext cx="1773767" cy="222803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0" tIns="74679" rIns="74679" bIns="7467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lvl="0" indent="0" defTabSz="815457">
              <a:buClr>
                <a:schemeClr val="tx2"/>
              </a:buClr>
              <a:defRPr sz="1372" b="1" baseline="0">
                <a:solidFill>
                  <a:schemeClr val="bg1"/>
                </a:solidFill>
              </a:defRPr>
            </a:lvl1pPr>
            <a:lvl2pPr marL="176395" indent="-174949" defTabSz="815457">
              <a:buClr>
                <a:schemeClr val="tx2"/>
              </a:buClr>
              <a:buSzPct val="125000"/>
              <a:buFont typeface="Arial" pitchFamily="34" charset="0"/>
              <a:buChar char="•"/>
              <a:defRPr sz="1400" baseline="0"/>
            </a:lvl2pPr>
            <a:lvl3pPr marL="416403" indent="-238565" defTabSz="815457">
              <a:buClr>
                <a:schemeClr val="tx2"/>
              </a:buClr>
              <a:buSzPct val="120000"/>
              <a:buFont typeface="Arial" charset="0"/>
              <a:buChar char="–"/>
              <a:defRPr sz="1400" baseline="0"/>
            </a:lvl3pPr>
            <a:lvl4pPr marL="578625" indent="-161923" defTabSz="815457">
              <a:buClr>
                <a:schemeClr val="tx2"/>
              </a:buClr>
              <a:buSzPct val="90000"/>
              <a:buFont typeface="Arial" pitchFamily="34" charset="0"/>
              <a:buChar char="–"/>
              <a:defRPr sz="1400" baseline="0"/>
            </a:lvl4pPr>
            <a:lvl5pPr marL="703634" indent="-110725" defTabSz="815457"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5pPr>
            <a:lvl6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6pPr>
            <a:lvl7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7pPr>
            <a:lvl8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8pPr>
            <a:lvl9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9pPr>
          </a:lstStyle>
          <a:p>
            <a:pPr>
              <a:buClr>
                <a:schemeClr val="lt1"/>
              </a:buClr>
            </a:pPr>
            <a:r>
              <a:rPr lang="en-US" sz="1300" dirty="0">
                <a:solidFill>
                  <a:schemeClr val="lt1"/>
                </a:solidFill>
              </a:rPr>
              <a:t>Small data</a:t>
            </a:r>
          </a:p>
        </p:txBody>
      </p:sp>
      <p:sp>
        <p:nvSpPr>
          <p:cNvPr id="59" name="Rectangle 59"/>
          <p:cNvSpPr txBox="1">
            <a:spLocks/>
          </p:cNvSpPr>
          <p:nvPr/>
        </p:nvSpPr>
        <p:spPr>
          <a:xfrm>
            <a:off x="2396161" y="968897"/>
            <a:ext cx="1770635" cy="1217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lvl="0" defTabSz="895350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300">
                <a:solidFill>
                  <a:srgbClr val="000000"/>
                </a:solidFill>
                <a:latin typeface="+mn-lt"/>
                <a:cs typeface="Arial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>
              <a:lnSpc>
                <a:spcPts val="1560"/>
              </a:lnSpc>
              <a:spcBef>
                <a:spcPts val="400"/>
              </a:spcBef>
            </a:pPr>
            <a:r>
              <a:rPr lang="en-US" dirty="0"/>
              <a:t>Mostly structured data in existing relational databases of standard business applications (e.g., SAP, </a:t>
            </a:r>
            <a:r>
              <a:rPr lang="en-US" dirty="0" smtClean="0"/>
              <a:t>Oracle)</a:t>
            </a:r>
            <a:endParaRPr lang="en-US" dirty="0"/>
          </a:p>
        </p:txBody>
      </p:sp>
      <p:sp>
        <p:nvSpPr>
          <p:cNvPr id="71" name="Rectangle 71"/>
          <p:cNvSpPr txBox="1">
            <a:spLocks/>
          </p:cNvSpPr>
          <p:nvPr/>
        </p:nvSpPr>
        <p:spPr>
          <a:xfrm>
            <a:off x="2396161" y="3594086"/>
            <a:ext cx="177063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lvl="0" defTabSz="895350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300">
                <a:solidFill>
                  <a:srgbClr val="000000"/>
                </a:solidFill>
                <a:latin typeface="+mn-lt"/>
                <a:cs typeface="Arial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>
              <a:lnSpc>
                <a:spcPts val="1560"/>
              </a:lnSpc>
              <a:spcBef>
                <a:spcPts val="400"/>
              </a:spcBef>
            </a:pPr>
            <a:r>
              <a:rPr lang="en-US" dirty="0" smtClean="0"/>
              <a:t>Data aggregation across applications and databases</a:t>
            </a:r>
            <a:endParaRPr lang="en-US" dirty="0"/>
          </a:p>
        </p:txBody>
      </p:sp>
      <p:sp>
        <p:nvSpPr>
          <p:cNvPr id="67" name="Rectangle 67"/>
          <p:cNvSpPr txBox="1">
            <a:spLocks/>
          </p:cNvSpPr>
          <p:nvPr/>
        </p:nvSpPr>
        <p:spPr>
          <a:xfrm>
            <a:off x="2396161" y="4417265"/>
            <a:ext cx="1770635" cy="1282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lvl="0" defTabSz="895350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300">
                <a:solidFill>
                  <a:srgbClr val="000000"/>
                </a:solidFill>
                <a:latin typeface="+mn-lt"/>
                <a:cs typeface="Arial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>
              <a:lnSpc>
                <a:spcPts val="1560"/>
              </a:lnSpc>
              <a:spcBef>
                <a:spcPts val="400"/>
              </a:spcBef>
            </a:pPr>
            <a:r>
              <a:rPr lang="en-US" dirty="0" smtClean="0"/>
              <a:t>“Manual” analyses </a:t>
            </a:r>
            <a:r>
              <a:rPr lang="en-US" dirty="0"/>
              <a:t>on data </a:t>
            </a:r>
            <a:r>
              <a:rPr lang="en-US" dirty="0" smtClean="0"/>
              <a:t>(“slicing </a:t>
            </a:r>
            <a:r>
              <a:rPr lang="en-US" dirty="0"/>
              <a:t>and </a:t>
            </a:r>
            <a:r>
              <a:rPr lang="en-US" dirty="0" smtClean="0"/>
              <a:t>dicing” </a:t>
            </a:r>
            <a:r>
              <a:rPr lang="en-US" dirty="0"/>
              <a:t>of data) to get </a:t>
            </a:r>
            <a:r>
              <a:rPr lang="en-US" dirty="0" smtClean="0"/>
              <a:t>business insights</a:t>
            </a:r>
          </a:p>
          <a:p>
            <a:pPr lvl="1">
              <a:lnSpc>
                <a:spcPts val="1560"/>
              </a:lnSpc>
              <a:spcBef>
                <a:spcPts val="400"/>
              </a:spcBef>
            </a:pPr>
            <a:r>
              <a:rPr lang="en-US" dirty="0" smtClean="0"/>
              <a:t>Focus on commercial topics</a:t>
            </a:r>
            <a:endParaRPr lang="en-US" dirty="0"/>
          </a:p>
        </p:txBody>
      </p:sp>
      <p:sp>
        <p:nvSpPr>
          <p:cNvPr id="11" name="Rectangle 6"/>
          <p:cNvSpPr txBox="1">
            <a:spLocks/>
          </p:cNvSpPr>
          <p:nvPr/>
        </p:nvSpPr>
        <p:spPr>
          <a:xfrm>
            <a:off x="4614175" y="3574681"/>
            <a:ext cx="1632689" cy="222803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0" tIns="74679" rIns="74679" bIns="7467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lvl="0" indent="0" defTabSz="815457">
              <a:buClr>
                <a:schemeClr val="tx2"/>
              </a:buClr>
              <a:defRPr sz="1372" b="1" baseline="0">
                <a:solidFill>
                  <a:schemeClr val="bg1"/>
                </a:solidFill>
              </a:defRPr>
            </a:lvl1pPr>
            <a:lvl2pPr marL="176395" indent="-174949" defTabSz="815457">
              <a:buClr>
                <a:schemeClr val="tx2"/>
              </a:buClr>
              <a:buSzPct val="125000"/>
              <a:buFont typeface="Arial" pitchFamily="34" charset="0"/>
              <a:buChar char="•"/>
              <a:defRPr sz="1400" baseline="0"/>
            </a:lvl2pPr>
            <a:lvl3pPr marL="416403" indent="-238565" defTabSz="815457">
              <a:buClr>
                <a:schemeClr val="tx2"/>
              </a:buClr>
              <a:buSzPct val="120000"/>
              <a:buFont typeface="Arial" charset="0"/>
              <a:buChar char="–"/>
              <a:defRPr sz="1400" baseline="0"/>
            </a:lvl3pPr>
            <a:lvl4pPr marL="578625" indent="-161923" defTabSz="815457">
              <a:buClr>
                <a:schemeClr val="tx2"/>
              </a:buClr>
              <a:buSzPct val="90000"/>
              <a:buFont typeface="Arial" pitchFamily="34" charset="0"/>
              <a:buChar char="–"/>
              <a:defRPr sz="1400" baseline="0"/>
            </a:lvl4pPr>
            <a:lvl5pPr marL="703634" indent="-110725" defTabSz="815457"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5pPr>
            <a:lvl6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6pPr>
            <a:lvl7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7pPr>
            <a:lvl8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8pPr>
            <a:lvl9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9pPr>
          </a:lstStyle>
          <a:p>
            <a:pPr>
              <a:buClr>
                <a:schemeClr val="lt1"/>
              </a:buClr>
            </a:pPr>
            <a:r>
              <a:rPr lang="en-US" sz="1300" dirty="0">
                <a:solidFill>
                  <a:schemeClr val="lt1"/>
                </a:solidFill>
              </a:rPr>
              <a:t>Advanced </a:t>
            </a:r>
            <a:br>
              <a:rPr lang="en-US" sz="1300" dirty="0">
                <a:solidFill>
                  <a:schemeClr val="lt1"/>
                </a:solidFill>
              </a:rPr>
            </a:br>
            <a:r>
              <a:rPr lang="en-US" sz="1300" dirty="0">
                <a:solidFill>
                  <a:schemeClr val="lt1"/>
                </a:solidFill>
              </a:rPr>
              <a:t>analytics</a:t>
            </a:r>
          </a:p>
        </p:txBody>
      </p:sp>
      <p:sp>
        <p:nvSpPr>
          <p:cNvPr id="63" name="Rectangle 63"/>
          <p:cNvSpPr txBox="1">
            <a:spLocks/>
          </p:cNvSpPr>
          <p:nvPr/>
        </p:nvSpPr>
        <p:spPr>
          <a:xfrm>
            <a:off x="6367642" y="3574681"/>
            <a:ext cx="1920450" cy="14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lvl="0" defTabSz="895350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300">
                <a:solidFill>
                  <a:srgbClr val="000000"/>
                </a:solidFill>
                <a:latin typeface="+mn-lt"/>
                <a:cs typeface="Arial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>
              <a:lnSpc>
                <a:spcPts val="1560"/>
              </a:lnSpc>
              <a:spcBef>
                <a:spcPts val="400"/>
              </a:spcBef>
            </a:pPr>
            <a:r>
              <a:rPr lang="en-US" dirty="0"/>
              <a:t>Advanced techniques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(e.g., nonlinear algorithms) </a:t>
            </a:r>
            <a:r>
              <a:rPr lang="en-US" dirty="0"/>
              <a:t>working on </a:t>
            </a:r>
            <a:r>
              <a:rPr lang="en-US" dirty="0" smtClean="0"/>
              <a:t>large, incomplete, </a:t>
            </a:r>
            <a:r>
              <a:rPr lang="en-US" dirty="0"/>
              <a:t>or </a:t>
            </a:r>
            <a:r>
              <a:rPr lang="en-US" dirty="0" smtClean="0"/>
              <a:t>unstructured </a:t>
            </a:r>
            <a:r>
              <a:rPr lang="en-US" dirty="0"/>
              <a:t>data </a:t>
            </a:r>
            <a:r>
              <a:rPr lang="en-US" dirty="0" smtClean="0"/>
              <a:t>sets</a:t>
            </a:r>
          </a:p>
          <a:p>
            <a:pPr lvl="1">
              <a:lnSpc>
                <a:spcPts val="1560"/>
              </a:lnSpc>
              <a:spcBef>
                <a:spcPts val="400"/>
              </a:spcBef>
            </a:pPr>
            <a:r>
              <a:rPr lang="en-US" dirty="0" smtClean="0"/>
              <a:t>Impact across the entire value chain</a:t>
            </a:r>
            <a:endParaRPr lang="en-US" dirty="0"/>
          </a:p>
        </p:txBody>
      </p:sp>
      <p:sp>
        <p:nvSpPr>
          <p:cNvPr id="12" name="Rectangle 6"/>
          <p:cNvSpPr txBox="1">
            <a:spLocks/>
          </p:cNvSpPr>
          <p:nvPr/>
        </p:nvSpPr>
        <p:spPr>
          <a:xfrm>
            <a:off x="4614175" y="968897"/>
            <a:ext cx="1632689" cy="222803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0" tIns="74679" rIns="74679" bIns="7467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lvl="0" indent="0" defTabSz="815457">
              <a:buClr>
                <a:schemeClr val="tx2"/>
              </a:buClr>
              <a:defRPr sz="1372" b="1" baseline="0">
                <a:solidFill>
                  <a:schemeClr val="bg1"/>
                </a:solidFill>
              </a:defRPr>
            </a:lvl1pPr>
            <a:lvl2pPr marL="176395" indent="-174949" defTabSz="815457">
              <a:buClr>
                <a:schemeClr val="tx2"/>
              </a:buClr>
              <a:buSzPct val="125000"/>
              <a:buFont typeface="Arial" pitchFamily="34" charset="0"/>
              <a:buChar char="•"/>
              <a:defRPr sz="1400" baseline="0"/>
            </a:lvl2pPr>
            <a:lvl3pPr marL="416403" indent="-238565" defTabSz="815457">
              <a:buClr>
                <a:schemeClr val="tx2"/>
              </a:buClr>
              <a:buSzPct val="120000"/>
              <a:buFont typeface="Arial" charset="0"/>
              <a:buChar char="–"/>
              <a:defRPr sz="1400" baseline="0"/>
            </a:lvl3pPr>
            <a:lvl4pPr marL="578625" indent="-161923" defTabSz="815457">
              <a:buClr>
                <a:schemeClr val="tx2"/>
              </a:buClr>
              <a:buSzPct val="90000"/>
              <a:buFont typeface="Arial" pitchFamily="34" charset="0"/>
              <a:buChar char="–"/>
              <a:defRPr sz="1400" baseline="0"/>
            </a:lvl4pPr>
            <a:lvl5pPr marL="703634" indent="-110725" defTabSz="815457"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5pPr>
            <a:lvl6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6pPr>
            <a:lvl7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7pPr>
            <a:lvl8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8pPr>
            <a:lvl9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/>
            </a:lvl9pPr>
          </a:lstStyle>
          <a:p>
            <a:pPr>
              <a:buClr>
                <a:schemeClr val="lt1"/>
              </a:buClr>
            </a:pPr>
            <a:r>
              <a:rPr lang="en-US" sz="1300" dirty="0">
                <a:solidFill>
                  <a:schemeClr val="lt1"/>
                </a:solidFill>
              </a:rPr>
              <a:t>Big data</a:t>
            </a:r>
          </a:p>
        </p:txBody>
      </p:sp>
      <p:sp>
        <p:nvSpPr>
          <p:cNvPr id="55" name="Rectangle 55"/>
          <p:cNvSpPr txBox="1">
            <a:spLocks/>
          </p:cNvSpPr>
          <p:nvPr/>
        </p:nvSpPr>
        <p:spPr>
          <a:xfrm>
            <a:off x="6367642" y="978433"/>
            <a:ext cx="1920450" cy="179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lvl="0" defTabSz="895350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>
              <a:buClr>
                <a:schemeClr val="tx2"/>
              </a:buClr>
              <a:buSzPct val="125000"/>
              <a:buFont typeface="Arial" charset="0"/>
              <a:buChar char="▪"/>
              <a:defRPr sz="1300">
                <a:solidFill>
                  <a:srgbClr val="000000"/>
                </a:solidFill>
                <a:latin typeface="+mn-lt"/>
                <a:cs typeface="Arial"/>
              </a:defRPr>
            </a:lvl2pPr>
            <a:lvl3pPr marL="457200" lvl="2" indent="-261938" defTabSz="895350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lvl="4" indent="-130175" defTabSz="895350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12033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16605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21177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257492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>
              <a:lnSpc>
                <a:spcPts val="1560"/>
              </a:lnSpc>
              <a:spcBef>
                <a:spcPts val="400"/>
              </a:spcBef>
            </a:pPr>
            <a:r>
              <a:rPr lang="en-US" b="1" dirty="0" smtClean="0">
                <a:solidFill>
                  <a:schemeClr val="accent4"/>
                </a:solidFill>
              </a:rPr>
              <a:t>Massive</a:t>
            </a:r>
            <a:r>
              <a:rPr lang="en-US" dirty="0" smtClean="0"/>
              <a:t> and multi-dimensional </a:t>
            </a:r>
            <a:r>
              <a:rPr lang="en-US" dirty="0"/>
              <a:t>data</a:t>
            </a:r>
          </a:p>
          <a:p>
            <a:pPr lvl="1">
              <a:lnSpc>
                <a:spcPts val="1560"/>
              </a:lnSpc>
              <a:spcBef>
                <a:spcPts val="400"/>
              </a:spcBef>
            </a:pPr>
            <a:r>
              <a:rPr lang="en-US" b="1" dirty="0" smtClean="0">
                <a:solidFill>
                  <a:schemeClr val="accent4"/>
                </a:solidFill>
              </a:rPr>
              <a:t>Dispersed</a:t>
            </a:r>
            <a:r>
              <a:rPr lang="en-US" dirty="0" smtClean="0"/>
              <a:t> </a:t>
            </a:r>
            <a:r>
              <a:rPr lang="en-US" dirty="0"/>
              <a:t>data sources (internal and external)</a:t>
            </a:r>
          </a:p>
          <a:p>
            <a:pPr lvl="1">
              <a:lnSpc>
                <a:spcPts val="1560"/>
              </a:lnSpc>
              <a:spcBef>
                <a:spcPts val="400"/>
              </a:spcBef>
            </a:pPr>
            <a:r>
              <a:rPr lang="en-US" b="1" dirty="0" smtClean="0">
                <a:solidFill>
                  <a:schemeClr val="accent4"/>
                </a:solidFill>
              </a:rPr>
              <a:t>Semi-structured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smtClean="0">
                <a:solidFill>
                  <a:schemeClr val="accent4"/>
                </a:solidFill>
              </a:rPr>
              <a:t>unstructured</a:t>
            </a:r>
            <a:r>
              <a:rPr lang="en-US" dirty="0" smtClean="0"/>
              <a:t> </a:t>
            </a:r>
            <a:r>
              <a:rPr lang="en-US" dirty="0"/>
              <a:t>data </a:t>
            </a:r>
            <a:endParaRPr lang="en-US" dirty="0" smtClean="0"/>
          </a:p>
          <a:p>
            <a:pPr lvl="1">
              <a:lnSpc>
                <a:spcPts val="1560"/>
              </a:lnSpc>
              <a:spcBef>
                <a:spcPts val="400"/>
              </a:spcBef>
            </a:pPr>
            <a:r>
              <a:rPr lang="en-US" dirty="0" smtClean="0"/>
              <a:t>Real-time </a:t>
            </a:r>
            <a:r>
              <a:rPr lang="en-US" dirty="0"/>
              <a:t>data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56212" y="4843369"/>
            <a:ext cx="556197" cy="558800"/>
            <a:chOff x="835900" y="3654433"/>
            <a:chExt cx="556197" cy="558800"/>
          </a:xfrm>
        </p:grpSpPr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835900" y="3654433"/>
              <a:ext cx="556197" cy="558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00"/>
            </a:p>
          </p:txBody>
        </p:sp>
        <p:sp>
          <p:nvSpPr>
            <p:cNvPr id="45" name="Freeform 53"/>
            <p:cNvSpPr>
              <a:spLocks noEditPoints="1"/>
            </p:cNvSpPr>
            <p:nvPr/>
          </p:nvSpPr>
          <p:spPr bwMode="auto">
            <a:xfrm>
              <a:off x="939176" y="3791307"/>
              <a:ext cx="350890" cy="285051"/>
            </a:xfrm>
            <a:custGeom>
              <a:avLst/>
              <a:gdLst>
                <a:gd name="T0" fmla="*/ 27 w 119"/>
                <a:gd name="T1" fmla="*/ 65 h 96"/>
                <a:gd name="T2" fmla="*/ 48 w 119"/>
                <a:gd name="T3" fmla="*/ 70 h 96"/>
                <a:gd name="T4" fmla="*/ 45 w 119"/>
                <a:gd name="T5" fmla="*/ 66 h 96"/>
                <a:gd name="T6" fmla="*/ 35 w 119"/>
                <a:gd name="T7" fmla="*/ 49 h 96"/>
                <a:gd name="T8" fmla="*/ 45 w 119"/>
                <a:gd name="T9" fmla="*/ 66 h 96"/>
                <a:gd name="T10" fmla="*/ 66 w 119"/>
                <a:gd name="T11" fmla="*/ 42 h 96"/>
                <a:gd name="T12" fmla="*/ 66 w 119"/>
                <a:gd name="T13" fmla="*/ 26 h 96"/>
                <a:gd name="T14" fmla="*/ 44 w 119"/>
                <a:gd name="T15" fmla="*/ 28 h 96"/>
                <a:gd name="T16" fmla="*/ 26 w 119"/>
                <a:gd name="T17" fmla="*/ 19 h 96"/>
                <a:gd name="T18" fmla="*/ 16 w 119"/>
                <a:gd name="T19" fmla="*/ 40 h 96"/>
                <a:gd name="T20" fmla="*/ 0 w 119"/>
                <a:gd name="T21" fmla="*/ 50 h 96"/>
                <a:gd name="T22" fmla="*/ 13 w 119"/>
                <a:gd name="T23" fmla="*/ 69 h 96"/>
                <a:gd name="T24" fmla="*/ 13 w 119"/>
                <a:gd name="T25" fmla="*/ 86 h 96"/>
                <a:gd name="T26" fmla="*/ 27 w 119"/>
                <a:gd name="T27" fmla="*/ 96 h 96"/>
                <a:gd name="T28" fmla="*/ 44 w 119"/>
                <a:gd name="T29" fmla="*/ 87 h 96"/>
                <a:gd name="T30" fmla="*/ 66 w 119"/>
                <a:gd name="T31" fmla="*/ 89 h 96"/>
                <a:gd name="T32" fmla="*/ 68 w 119"/>
                <a:gd name="T33" fmla="*/ 69 h 96"/>
                <a:gd name="T34" fmla="*/ 81 w 119"/>
                <a:gd name="T35" fmla="*/ 50 h 96"/>
                <a:gd name="T36" fmla="*/ 63 w 119"/>
                <a:gd name="T37" fmla="*/ 66 h 96"/>
                <a:gd name="T38" fmla="*/ 62 w 119"/>
                <a:gd name="T39" fmla="*/ 86 h 96"/>
                <a:gd name="T40" fmla="*/ 44 w 119"/>
                <a:gd name="T41" fmla="*/ 82 h 96"/>
                <a:gd name="T42" fmla="*/ 27 w 119"/>
                <a:gd name="T43" fmla="*/ 90 h 96"/>
                <a:gd name="T44" fmla="*/ 21 w 119"/>
                <a:gd name="T45" fmla="*/ 73 h 96"/>
                <a:gd name="T46" fmla="*/ 15 w 119"/>
                <a:gd name="T47" fmla="*/ 64 h 96"/>
                <a:gd name="T48" fmla="*/ 15 w 119"/>
                <a:gd name="T49" fmla="*/ 50 h 96"/>
                <a:gd name="T50" fmla="*/ 22 w 119"/>
                <a:gd name="T51" fmla="*/ 39 h 96"/>
                <a:gd name="T52" fmla="*/ 34 w 119"/>
                <a:gd name="T53" fmla="*/ 32 h 96"/>
                <a:gd name="T54" fmla="*/ 46 w 119"/>
                <a:gd name="T55" fmla="*/ 32 h 96"/>
                <a:gd name="T56" fmla="*/ 59 w 119"/>
                <a:gd name="T57" fmla="*/ 39 h 96"/>
                <a:gd name="T58" fmla="*/ 63 w 119"/>
                <a:gd name="T59" fmla="*/ 49 h 96"/>
                <a:gd name="T60" fmla="*/ 76 w 119"/>
                <a:gd name="T61" fmla="*/ 62 h 96"/>
                <a:gd name="T62" fmla="*/ 94 w 119"/>
                <a:gd name="T63" fmla="*/ 16 h 96"/>
                <a:gd name="T64" fmla="*/ 89 w 119"/>
                <a:gd name="T65" fmla="*/ 34 h 96"/>
                <a:gd name="T66" fmla="*/ 102 w 119"/>
                <a:gd name="T67" fmla="*/ 31 h 96"/>
                <a:gd name="T68" fmla="*/ 99 w 119"/>
                <a:gd name="T69" fmla="*/ 29 h 96"/>
                <a:gd name="T70" fmla="*/ 88 w 119"/>
                <a:gd name="T71" fmla="*/ 28 h 96"/>
                <a:gd name="T72" fmla="*/ 97 w 119"/>
                <a:gd name="T73" fmla="*/ 21 h 96"/>
                <a:gd name="T74" fmla="*/ 113 w 119"/>
                <a:gd name="T75" fmla="*/ 28 h 96"/>
                <a:gd name="T76" fmla="*/ 118 w 119"/>
                <a:gd name="T77" fmla="*/ 17 h 96"/>
                <a:gd name="T78" fmla="*/ 105 w 119"/>
                <a:gd name="T79" fmla="*/ 10 h 96"/>
                <a:gd name="T80" fmla="*/ 100 w 119"/>
                <a:gd name="T81" fmla="*/ 2 h 96"/>
                <a:gd name="T82" fmla="*/ 87 w 119"/>
                <a:gd name="T83" fmla="*/ 2 h 96"/>
                <a:gd name="T84" fmla="*/ 76 w 119"/>
                <a:gd name="T85" fmla="*/ 8 h 96"/>
                <a:gd name="T86" fmla="*/ 70 w 119"/>
                <a:gd name="T87" fmla="*/ 20 h 96"/>
                <a:gd name="T88" fmla="*/ 70 w 119"/>
                <a:gd name="T89" fmla="*/ 32 h 96"/>
                <a:gd name="T90" fmla="*/ 76 w 119"/>
                <a:gd name="T91" fmla="*/ 44 h 96"/>
                <a:gd name="T92" fmla="*/ 86 w 119"/>
                <a:gd name="T93" fmla="*/ 44 h 96"/>
                <a:gd name="T94" fmla="*/ 98 w 119"/>
                <a:gd name="T95" fmla="*/ 52 h 96"/>
                <a:gd name="T96" fmla="*/ 105 w 119"/>
                <a:gd name="T97" fmla="*/ 42 h 96"/>
                <a:gd name="T98" fmla="*/ 118 w 119"/>
                <a:gd name="T99" fmla="*/ 35 h 96"/>
                <a:gd name="T100" fmla="*/ 108 w 119"/>
                <a:gd name="T101" fmla="*/ 24 h 96"/>
                <a:gd name="T102" fmla="*/ 113 w 119"/>
                <a:gd name="T103" fmla="*/ 35 h 96"/>
                <a:gd name="T104" fmla="*/ 103 w 119"/>
                <a:gd name="T105" fmla="*/ 37 h 96"/>
                <a:gd name="T106" fmla="*/ 96 w 119"/>
                <a:gd name="T107" fmla="*/ 47 h 96"/>
                <a:gd name="T108" fmla="*/ 89 w 119"/>
                <a:gd name="T109" fmla="*/ 39 h 96"/>
                <a:gd name="T110" fmla="*/ 82 w 119"/>
                <a:gd name="T111" fmla="*/ 37 h 96"/>
                <a:gd name="T112" fmla="*/ 79 w 119"/>
                <a:gd name="T113" fmla="*/ 31 h 96"/>
                <a:gd name="T114" fmla="*/ 79 w 119"/>
                <a:gd name="T115" fmla="*/ 21 h 96"/>
                <a:gd name="T116" fmla="*/ 82 w 119"/>
                <a:gd name="T117" fmla="*/ 15 h 96"/>
                <a:gd name="T118" fmla="*/ 90 w 119"/>
                <a:gd name="T119" fmla="*/ 11 h 96"/>
                <a:gd name="T120" fmla="*/ 97 w 119"/>
                <a:gd name="T121" fmla="*/ 11 h 96"/>
                <a:gd name="T122" fmla="*/ 103 w 119"/>
                <a:gd name="T123" fmla="*/ 15 h 96"/>
                <a:gd name="T124" fmla="*/ 113 w 119"/>
                <a:gd name="T12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9" h="96">
                  <a:moveTo>
                    <a:pt x="40" y="42"/>
                  </a:moveTo>
                  <a:cubicBezTo>
                    <a:pt x="38" y="42"/>
                    <a:pt x="35" y="43"/>
                    <a:pt x="33" y="44"/>
                  </a:cubicBezTo>
                  <a:cubicBezTo>
                    <a:pt x="26" y="48"/>
                    <a:pt x="23" y="58"/>
                    <a:pt x="27" y="65"/>
                  </a:cubicBezTo>
                  <a:cubicBezTo>
                    <a:pt x="30" y="69"/>
                    <a:pt x="35" y="72"/>
                    <a:pt x="40" y="72"/>
                  </a:cubicBezTo>
                  <a:cubicBezTo>
                    <a:pt x="40" y="72"/>
                    <a:pt x="40" y="72"/>
                    <a:pt x="40" y="72"/>
                  </a:cubicBezTo>
                  <a:cubicBezTo>
                    <a:pt x="43" y="72"/>
                    <a:pt x="45" y="72"/>
                    <a:pt x="48" y="70"/>
                  </a:cubicBezTo>
                  <a:cubicBezTo>
                    <a:pt x="55" y="66"/>
                    <a:pt x="57" y="57"/>
                    <a:pt x="53" y="50"/>
                  </a:cubicBezTo>
                  <a:cubicBezTo>
                    <a:pt x="51" y="45"/>
                    <a:pt x="46" y="42"/>
                    <a:pt x="40" y="42"/>
                  </a:cubicBezTo>
                  <a:close/>
                  <a:moveTo>
                    <a:pt x="45" y="66"/>
                  </a:moveTo>
                  <a:cubicBezTo>
                    <a:pt x="44" y="67"/>
                    <a:pt x="42" y="67"/>
                    <a:pt x="40" y="67"/>
                  </a:cubicBezTo>
                  <a:cubicBezTo>
                    <a:pt x="37" y="67"/>
                    <a:pt x="33" y="65"/>
                    <a:pt x="32" y="62"/>
                  </a:cubicBezTo>
                  <a:cubicBezTo>
                    <a:pt x="29" y="58"/>
                    <a:pt x="30" y="51"/>
                    <a:pt x="35" y="49"/>
                  </a:cubicBezTo>
                  <a:cubicBezTo>
                    <a:pt x="37" y="48"/>
                    <a:pt x="38" y="47"/>
                    <a:pt x="40" y="47"/>
                  </a:cubicBezTo>
                  <a:cubicBezTo>
                    <a:pt x="44" y="47"/>
                    <a:pt x="47" y="49"/>
                    <a:pt x="49" y="52"/>
                  </a:cubicBezTo>
                  <a:cubicBezTo>
                    <a:pt x="52" y="57"/>
                    <a:pt x="50" y="63"/>
                    <a:pt x="45" y="66"/>
                  </a:cubicBezTo>
                  <a:close/>
                  <a:moveTo>
                    <a:pt x="79" y="48"/>
                  </a:moveTo>
                  <a:cubicBezTo>
                    <a:pt x="68" y="45"/>
                    <a:pt x="68" y="45"/>
                    <a:pt x="68" y="45"/>
                  </a:cubicBezTo>
                  <a:cubicBezTo>
                    <a:pt x="67" y="44"/>
                    <a:pt x="67" y="43"/>
                    <a:pt x="66" y="42"/>
                  </a:cubicBezTo>
                  <a:cubicBezTo>
                    <a:pt x="65" y="41"/>
                    <a:pt x="65" y="40"/>
                    <a:pt x="64" y="40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8" y="27"/>
                    <a:pt x="67" y="26"/>
                    <a:pt x="66" y="26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4" y="18"/>
                    <a:pt x="52" y="18"/>
                    <a:pt x="51" y="19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1" y="28"/>
                    <a:pt x="39" y="28"/>
                    <a:pt x="37" y="28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8" y="18"/>
                    <a:pt x="27" y="18"/>
                    <a:pt x="26" y="19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3" y="26"/>
                    <a:pt x="13" y="27"/>
                    <a:pt x="13" y="29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5" y="41"/>
                    <a:pt x="14" y="43"/>
                    <a:pt x="13" y="45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1" y="48"/>
                    <a:pt x="0" y="49"/>
                    <a:pt x="0" y="5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5"/>
                    <a:pt x="1" y="66"/>
                    <a:pt x="2" y="67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3" y="70"/>
                    <a:pt x="14" y="71"/>
                    <a:pt x="15" y="72"/>
                  </a:cubicBezTo>
                  <a:cubicBezTo>
                    <a:pt x="15" y="73"/>
                    <a:pt x="16" y="74"/>
                    <a:pt x="16" y="75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13" y="87"/>
                    <a:pt x="13" y="88"/>
                    <a:pt x="14" y="89"/>
                  </a:cubicBezTo>
                  <a:cubicBezTo>
                    <a:pt x="26" y="96"/>
                    <a:pt x="26" y="96"/>
                    <a:pt x="26" y="96"/>
                  </a:cubicBezTo>
                  <a:cubicBezTo>
                    <a:pt x="26" y="96"/>
                    <a:pt x="27" y="96"/>
                    <a:pt x="27" y="96"/>
                  </a:cubicBezTo>
                  <a:cubicBezTo>
                    <a:pt x="28" y="96"/>
                    <a:pt x="29" y="96"/>
                    <a:pt x="29" y="95"/>
                  </a:cubicBezTo>
                  <a:cubicBezTo>
                    <a:pt x="37" y="87"/>
                    <a:pt x="37" y="87"/>
                    <a:pt x="37" y="87"/>
                  </a:cubicBezTo>
                  <a:cubicBezTo>
                    <a:pt x="39" y="87"/>
                    <a:pt x="41" y="87"/>
                    <a:pt x="44" y="87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6"/>
                    <a:pt x="54" y="96"/>
                    <a:pt x="55" y="96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7" y="88"/>
                    <a:pt x="68" y="87"/>
                    <a:pt x="68" y="86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65" y="73"/>
                    <a:pt x="67" y="71"/>
                    <a:pt x="68" y="69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80" y="66"/>
                    <a:pt x="81" y="65"/>
                    <a:pt x="81" y="64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81" y="49"/>
                    <a:pt x="80" y="48"/>
                    <a:pt x="79" y="48"/>
                  </a:cubicBezTo>
                  <a:close/>
                  <a:moveTo>
                    <a:pt x="65" y="64"/>
                  </a:moveTo>
                  <a:cubicBezTo>
                    <a:pt x="64" y="65"/>
                    <a:pt x="64" y="65"/>
                    <a:pt x="63" y="66"/>
                  </a:cubicBezTo>
                  <a:cubicBezTo>
                    <a:pt x="62" y="69"/>
                    <a:pt x="61" y="71"/>
                    <a:pt x="59" y="73"/>
                  </a:cubicBezTo>
                  <a:cubicBezTo>
                    <a:pt x="59" y="74"/>
                    <a:pt x="59" y="74"/>
                    <a:pt x="59" y="75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54" y="90"/>
                    <a:pt x="54" y="90"/>
                    <a:pt x="54" y="90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5" y="81"/>
                    <a:pt x="44" y="82"/>
                  </a:cubicBezTo>
                  <a:cubicBezTo>
                    <a:pt x="42" y="82"/>
                    <a:pt x="39" y="82"/>
                    <a:pt x="36" y="82"/>
                  </a:cubicBezTo>
                  <a:cubicBezTo>
                    <a:pt x="35" y="81"/>
                    <a:pt x="35" y="82"/>
                    <a:pt x="34" y="82"/>
                  </a:cubicBezTo>
                  <a:cubicBezTo>
                    <a:pt x="27" y="90"/>
                    <a:pt x="27" y="90"/>
                    <a:pt x="27" y="90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22" y="75"/>
                    <a:pt x="22" y="75"/>
                    <a:pt x="22" y="75"/>
                  </a:cubicBezTo>
                  <a:cubicBezTo>
                    <a:pt x="22" y="74"/>
                    <a:pt x="22" y="74"/>
                    <a:pt x="21" y="73"/>
                  </a:cubicBezTo>
                  <a:cubicBezTo>
                    <a:pt x="20" y="72"/>
                    <a:pt x="20" y="71"/>
                    <a:pt x="19" y="70"/>
                  </a:cubicBezTo>
                  <a:cubicBezTo>
                    <a:pt x="18" y="68"/>
                    <a:pt x="18" y="67"/>
                    <a:pt x="17" y="66"/>
                  </a:cubicBezTo>
                  <a:cubicBezTo>
                    <a:pt x="17" y="65"/>
                    <a:pt x="16" y="65"/>
                    <a:pt x="15" y="64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6" y="50"/>
                    <a:pt x="17" y="49"/>
                    <a:pt x="17" y="49"/>
                  </a:cubicBezTo>
                  <a:cubicBezTo>
                    <a:pt x="18" y="46"/>
                    <a:pt x="19" y="44"/>
                    <a:pt x="21" y="42"/>
                  </a:cubicBezTo>
                  <a:cubicBezTo>
                    <a:pt x="22" y="41"/>
                    <a:pt x="22" y="40"/>
                    <a:pt x="22" y="3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5" y="33"/>
                    <a:pt x="35" y="33"/>
                    <a:pt x="36" y="33"/>
                  </a:cubicBezTo>
                  <a:cubicBezTo>
                    <a:pt x="39" y="33"/>
                    <a:pt x="42" y="33"/>
                    <a:pt x="44" y="33"/>
                  </a:cubicBezTo>
                  <a:cubicBezTo>
                    <a:pt x="45" y="33"/>
                    <a:pt x="46" y="33"/>
                    <a:pt x="46" y="32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62" y="29"/>
                    <a:pt x="62" y="29"/>
                    <a:pt x="62" y="29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40"/>
                    <a:pt x="59" y="41"/>
                    <a:pt x="59" y="42"/>
                  </a:cubicBezTo>
                  <a:cubicBezTo>
                    <a:pt x="60" y="43"/>
                    <a:pt x="61" y="44"/>
                    <a:pt x="62" y="45"/>
                  </a:cubicBezTo>
                  <a:cubicBezTo>
                    <a:pt x="62" y="46"/>
                    <a:pt x="63" y="47"/>
                    <a:pt x="63" y="49"/>
                  </a:cubicBezTo>
                  <a:cubicBezTo>
                    <a:pt x="64" y="49"/>
                    <a:pt x="64" y="50"/>
                    <a:pt x="65" y="50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76" y="62"/>
                    <a:pt x="76" y="62"/>
                    <a:pt x="76" y="62"/>
                  </a:cubicBezTo>
                  <a:lnTo>
                    <a:pt x="65" y="64"/>
                  </a:lnTo>
                  <a:close/>
                  <a:moveTo>
                    <a:pt x="99" y="18"/>
                  </a:moveTo>
                  <a:cubicBezTo>
                    <a:pt x="97" y="17"/>
                    <a:pt x="95" y="16"/>
                    <a:pt x="94" y="16"/>
                  </a:cubicBezTo>
                  <a:cubicBezTo>
                    <a:pt x="90" y="16"/>
                    <a:pt x="87" y="18"/>
                    <a:pt x="85" y="21"/>
                  </a:cubicBezTo>
                  <a:cubicBezTo>
                    <a:pt x="84" y="23"/>
                    <a:pt x="84" y="26"/>
                    <a:pt x="85" y="29"/>
                  </a:cubicBezTo>
                  <a:cubicBezTo>
                    <a:pt x="85" y="31"/>
                    <a:pt x="87" y="33"/>
                    <a:pt x="89" y="34"/>
                  </a:cubicBezTo>
                  <a:cubicBezTo>
                    <a:pt x="90" y="35"/>
                    <a:pt x="92" y="36"/>
                    <a:pt x="94" y="36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7" y="36"/>
                    <a:pt x="100" y="34"/>
                    <a:pt x="102" y="31"/>
                  </a:cubicBezTo>
                  <a:cubicBezTo>
                    <a:pt x="103" y="29"/>
                    <a:pt x="104" y="26"/>
                    <a:pt x="103" y="24"/>
                  </a:cubicBezTo>
                  <a:cubicBezTo>
                    <a:pt x="102" y="21"/>
                    <a:pt x="101" y="19"/>
                    <a:pt x="99" y="18"/>
                  </a:cubicBezTo>
                  <a:close/>
                  <a:moveTo>
                    <a:pt x="99" y="29"/>
                  </a:moveTo>
                  <a:cubicBezTo>
                    <a:pt x="98" y="31"/>
                    <a:pt x="96" y="32"/>
                    <a:pt x="94" y="32"/>
                  </a:cubicBezTo>
                  <a:cubicBezTo>
                    <a:pt x="93" y="32"/>
                    <a:pt x="92" y="32"/>
                    <a:pt x="91" y="31"/>
                  </a:cubicBezTo>
                  <a:cubicBezTo>
                    <a:pt x="90" y="30"/>
                    <a:pt x="89" y="29"/>
                    <a:pt x="88" y="28"/>
                  </a:cubicBezTo>
                  <a:cubicBezTo>
                    <a:pt x="88" y="26"/>
                    <a:pt x="88" y="24"/>
                    <a:pt x="89" y="23"/>
                  </a:cubicBezTo>
                  <a:cubicBezTo>
                    <a:pt x="90" y="21"/>
                    <a:pt x="92" y="20"/>
                    <a:pt x="94" y="20"/>
                  </a:cubicBezTo>
                  <a:cubicBezTo>
                    <a:pt x="95" y="20"/>
                    <a:pt x="96" y="20"/>
                    <a:pt x="97" y="21"/>
                  </a:cubicBezTo>
                  <a:cubicBezTo>
                    <a:pt x="98" y="22"/>
                    <a:pt x="99" y="23"/>
                    <a:pt x="99" y="25"/>
                  </a:cubicBezTo>
                  <a:cubicBezTo>
                    <a:pt x="100" y="26"/>
                    <a:pt x="100" y="28"/>
                    <a:pt x="99" y="29"/>
                  </a:cubicBezTo>
                  <a:close/>
                  <a:moveTo>
                    <a:pt x="113" y="28"/>
                  </a:moveTo>
                  <a:cubicBezTo>
                    <a:pt x="113" y="27"/>
                    <a:pt x="113" y="25"/>
                    <a:pt x="113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9" y="19"/>
                    <a:pt x="119" y="18"/>
                    <a:pt x="118" y="17"/>
                  </a:cubicBezTo>
                  <a:cubicBezTo>
                    <a:pt x="114" y="9"/>
                    <a:pt x="114" y="9"/>
                    <a:pt x="114" y="9"/>
                  </a:cubicBezTo>
                  <a:cubicBezTo>
                    <a:pt x="114" y="8"/>
                    <a:pt x="112" y="8"/>
                    <a:pt x="111" y="8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4" y="10"/>
                    <a:pt x="104" y="10"/>
                    <a:pt x="103" y="9"/>
                  </a:cubicBezTo>
                  <a:cubicBezTo>
                    <a:pt x="103" y="9"/>
                    <a:pt x="102" y="9"/>
                    <a:pt x="102" y="9"/>
                  </a:cubicBezTo>
                  <a:cubicBezTo>
                    <a:pt x="100" y="2"/>
                    <a:pt x="100" y="2"/>
                    <a:pt x="100" y="2"/>
                  </a:cubicBezTo>
                  <a:cubicBezTo>
                    <a:pt x="100" y="1"/>
                    <a:pt x="99" y="0"/>
                    <a:pt x="98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88" y="0"/>
                    <a:pt x="87" y="1"/>
                    <a:pt x="87" y="2"/>
                  </a:cubicBezTo>
                  <a:cubicBezTo>
                    <a:pt x="86" y="9"/>
                    <a:pt x="86" y="9"/>
                    <a:pt x="86" y="9"/>
                  </a:cubicBezTo>
                  <a:cubicBezTo>
                    <a:pt x="85" y="9"/>
                    <a:pt x="84" y="10"/>
                    <a:pt x="83" y="10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5" y="8"/>
                    <a:pt x="74" y="8"/>
                    <a:pt x="73" y="9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18"/>
                    <a:pt x="69" y="19"/>
                    <a:pt x="70" y="20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4" y="25"/>
                    <a:pt x="74" y="27"/>
                    <a:pt x="75" y="28"/>
                  </a:cubicBezTo>
                  <a:cubicBezTo>
                    <a:pt x="70" y="32"/>
                    <a:pt x="70" y="32"/>
                    <a:pt x="70" y="32"/>
                  </a:cubicBezTo>
                  <a:cubicBezTo>
                    <a:pt x="69" y="33"/>
                    <a:pt x="69" y="34"/>
                    <a:pt x="69" y="35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4" y="44"/>
                    <a:pt x="75" y="44"/>
                    <a:pt x="76" y="44"/>
                  </a:cubicBezTo>
                  <a:cubicBezTo>
                    <a:pt x="83" y="42"/>
                    <a:pt x="83" y="42"/>
                    <a:pt x="83" y="42"/>
                  </a:cubicBezTo>
                  <a:cubicBezTo>
                    <a:pt x="83" y="42"/>
                    <a:pt x="84" y="42"/>
                    <a:pt x="84" y="43"/>
                  </a:cubicBezTo>
                  <a:cubicBezTo>
                    <a:pt x="85" y="43"/>
                    <a:pt x="85" y="43"/>
                    <a:pt x="86" y="44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1"/>
                    <a:pt x="88" y="52"/>
                    <a:pt x="90" y="52"/>
                  </a:cubicBezTo>
                  <a:cubicBezTo>
                    <a:pt x="98" y="52"/>
                    <a:pt x="98" y="52"/>
                    <a:pt x="98" y="52"/>
                  </a:cubicBezTo>
                  <a:cubicBezTo>
                    <a:pt x="99" y="52"/>
                    <a:pt x="100" y="51"/>
                    <a:pt x="100" y="50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03" y="43"/>
                    <a:pt x="104" y="42"/>
                    <a:pt x="105" y="42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2" y="44"/>
                    <a:pt x="114" y="44"/>
                    <a:pt x="114" y="43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9" y="34"/>
                    <a:pt x="119" y="33"/>
                    <a:pt x="118" y="32"/>
                  </a:cubicBezTo>
                  <a:lnTo>
                    <a:pt x="113" y="28"/>
                  </a:lnTo>
                  <a:close/>
                  <a:moveTo>
                    <a:pt x="108" y="24"/>
                  </a:moveTo>
                  <a:cubicBezTo>
                    <a:pt x="108" y="25"/>
                    <a:pt x="108" y="27"/>
                    <a:pt x="108" y="28"/>
                  </a:cubicBezTo>
                  <a:cubicBezTo>
                    <a:pt x="108" y="29"/>
                    <a:pt x="108" y="30"/>
                    <a:pt x="109" y="31"/>
                  </a:cubicBezTo>
                  <a:cubicBezTo>
                    <a:pt x="113" y="35"/>
                    <a:pt x="113" y="35"/>
                    <a:pt x="113" y="35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4" y="36"/>
                    <a:pt x="103" y="37"/>
                    <a:pt x="103" y="37"/>
                  </a:cubicBezTo>
                  <a:cubicBezTo>
                    <a:pt x="102" y="38"/>
                    <a:pt x="100" y="39"/>
                    <a:pt x="99" y="39"/>
                  </a:cubicBezTo>
                  <a:cubicBezTo>
                    <a:pt x="98" y="40"/>
                    <a:pt x="97" y="40"/>
                    <a:pt x="97" y="41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2" y="47"/>
                    <a:pt x="92" y="47"/>
                    <a:pt x="92" y="47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0"/>
                    <a:pt x="90" y="40"/>
                    <a:pt x="89" y="39"/>
                  </a:cubicBezTo>
                  <a:cubicBezTo>
                    <a:pt x="88" y="39"/>
                    <a:pt x="87" y="39"/>
                    <a:pt x="87" y="38"/>
                  </a:cubicBezTo>
                  <a:cubicBezTo>
                    <a:pt x="86" y="38"/>
                    <a:pt x="85" y="38"/>
                    <a:pt x="85" y="37"/>
                  </a:cubicBezTo>
                  <a:cubicBezTo>
                    <a:pt x="84" y="37"/>
                    <a:pt x="83" y="36"/>
                    <a:pt x="82" y="37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80" y="30"/>
                    <a:pt x="80" y="29"/>
                    <a:pt x="80" y="28"/>
                  </a:cubicBezTo>
                  <a:cubicBezTo>
                    <a:pt x="79" y="27"/>
                    <a:pt x="79" y="25"/>
                    <a:pt x="80" y="24"/>
                  </a:cubicBezTo>
                  <a:cubicBezTo>
                    <a:pt x="80" y="23"/>
                    <a:pt x="80" y="22"/>
                    <a:pt x="79" y="21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77" y="14"/>
                    <a:pt x="77" y="14"/>
                    <a:pt x="77" y="14"/>
                  </a:cubicBezTo>
                  <a:cubicBezTo>
                    <a:pt x="82" y="15"/>
                    <a:pt x="82" y="15"/>
                    <a:pt x="82" y="15"/>
                  </a:cubicBezTo>
                  <a:cubicBezTo>
                    <a:pt x="83" y="16"/>
                    <a:pt x="84" y="16"/>
                    <a:pt x="85" y="15"/>
                  </a:cubicBezTo>
                  <a:cubicBezTo>
                    <a:pt x="86" y="14"/>
                    <a:pt x="87" y="13"/>
                    <a:pt x="89" y="13"/>
                  </a:cubicBezTo>
                  <a:cubicBezTo>
                    <a:pt x="90" y="12"/>
                    <a:pt x="90" y="12"/>
                    <a:pt x="90" y="11"/>
                  </a:cubicBezTo>
                  <a:cubicBezTo>
                    <a:pt x="92" y="5"/>
                    <a:pt x="92" y="5"/>
                    <a:pt x="92" y="5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7" y="11"/>
                    <a:pt x="97" y="11"/>
                    <a:pt x="97" y="11"/>
                  </a:cubicBezTo>
                  <a:cubicBezTo>
                    <a:pt x="97" y="12"/>
                    <a:pt x="98" y="12"/>
                    <a:pt x="99" y="13"/>
                  </a:cubicBezTo>
                  <a:cubicBezTo>
                    <a:pt x="100" y="13"/>
                    <a:pt x="100" y="13"/>
                    <a:pt x="101" y="14"/>
                  </a:cubicBezTo>
                  <a:cubicBezTo>
                    <a:pt x="102" y="14"/>
                    <a:pt x="102" y="15"/>
                    <a:pt x="103" y="15"/>
                  </a:cubicBezTo>
                  <a:cubicBezTo>
                    <a:pt x="103" y="16"/>
                    <a:pt x="104" y="16"/>
                    <a:pt x="105" y="15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13" y="18"/>
                    <a:pt x="113" y="18"/>
                    <a:pt x="113" y="18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8" y="22"/>
                    <a:pt x="108" y="23"/>
                    <a:pt x="108" y="2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0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574163" y="1803515"/>
            <a:ext cx="558800" cy="558800"/>
            <a:chOff x="1626432" y="1003811"/>
            <a:chExt cx="558800" cy="558800"/>
          </a:xfrm>
        </p:grpSpPr>
        <p:sp>
          <p:nvSpPr>
            <p:cNvPr id="50" name="Oval 1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626432" y="1003811"/>
              <a:ext cx="558800" cy="558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noAutofit/>
            </a:bodyPr>
            <a:lstStyle>
              <a:lvl1pPr defTabSz="895350"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193675" indent="-192088" defTabSz="895350"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457200" indent="-261938" defTabSz="895350"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614363" indent="-155575" defTabSz="895350"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746125" indent="-130175" defTabSz="895350"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12033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16605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21177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25749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sz="1300"/>
            </a:p>
          </p:txBody>
        </p:sp>
        <p:sp>
          <p:nvSpPr>
            <p:cNvPr id="54" name="Rectangle 38"/>
            <p:cNvSpPr>
              <a:spLocks noChangeArrowheads="1"/>
            </p:cNvSpPr>
            <p:nvPr/>
          </p:nvSpPr>
          <p:spPr bwMode="auto">
            <a:xfrm>
              <a:off x="1935262" y="1223458"/>
              <a:ext cx="58415" cy="178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00"/>
            </a:p>
          </p:txBody>
        </p:sp>
        <p:sp>
          <p:nvSpPr>
            <p:cNvPr id="56" name="Rectangle 39"/>
            <p:cNvSpPr>
              <a:spLocks noChangeArrowheads="1"/>
            </p:cNvSpPr>
            <p:nvPr/>
          </p:nvSpPr>
          <p:spPr bwMode="auto">
            <a:xfrm>
              <a:off x="1935262" y="1286778"/>
              <a:ext cx="58415" cy="178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00"/>
            </a:p>
          </p:txBody>
        </p:sp>
        <p:sp>
          <p:nvSpPr>
            <p:cNvPr id="57" name="Freeform 40"/>
            <p:cNvSpPr>
              <a:spLocks noEditPoints="1"/>
            </p:cNvSpPr>
            <p:nvPr/>
          </p:nvSpPr>
          <p:spPr bwMode="auto">
            <a:xfrm>
              <a:off x="1769828" y="1139180"/>
              <a:ext cx="272008" cy="288062"/>
            </a:xfrm>
            <a:custGeom>
              <a:avLst/>
              <a:gdLst>
                <a:gd name="T0" fmla="*/ 229 w 258"/>
                <a:gd name="T1" fmla="*/ 0 h 273"/>
                <a:gd name="T2" fmla="*/ 68 w 258"/>
                <a:gd name="T3" fmla="*/ 0 h 273"/>
                <a:gd name="T4" fmla="*/ 38 w 258"/>
                <a:gd name="T5" fmla="*/ 29 h 273"/>
                <a:gd name="T6" fmla="*/ 38 w 258"/>
                <a:gd name="T7" fmla="*/ 195 h 273"/>
                <a:gd name="T8" fmla="*/ 9 w 258"/>
                <a:gd name="T9" fmla="*/ 195 h 273"/>
                <a:gd name="T10" fmla="*/ 0 w 258"/>
                <a:gd name="T11" fmla="*/ 204 h 273"/>
                <a:gd name="T12" fmla="*/ 49 w 258"/>
                <a:gd name="T13" fmla="*/ 273 h 273"/>
                <a:gd name="T14" fmla="*/ 50 w 258"/>
                <a:gd name="T15" fmla="*/ 273 h 273"/>
                <a:gd name="T16" fmla="*/ 68 w 258"/>
                <a:gd name="T17" fmla="*/ 273 h 273"/>
                <a:gd name="T18" fmla="*/ 197 w 258"/>
                <a:gd name="T19" fmla="*/ 273 h 273"/>
                <a:gd name="T20" fmla="*/ 206 w 258"/>
                <a:gd name="T21" fmla="*/ 273 h 273"/>
                <a:gd name="T22" fmla="*/ 258 w 258"/>
                <a:gd name="T23" fmla="*/ 212 h 273"/>
                <a:gd name="T24" fmla="*/ 258 w 258"/>
                <a:gd name="T25" fmla="*/ 29 h 273"/>
                <a:gd name="T26" fmla="*/ 229 w 258"/>
                <a:gd name="T27" fmla="*/ 0 h 273"/>
                <a:gd name="T28" fmla="*/ 240 w 258"/>
                <a:gd name="T29" fmla="*/ 212 h 273"/>
                <a:gd name="T30" fmla="*/ 206 w 258"/>
                <a:gd name="T31" fmla="*/ 255 h 273"/>
                <a:gd name="T32" fmla="*/ 197 w 258"/>
                <a:gd name="T33" fmla="*/ 255 h 273"/>
                <a:gd name="T34" fmla="*/ 140 w 258"/>
                <a:gd name="T35" fmla="*/ 255 h 273"/>
                <a:gd name="T36" fmla="*/ 50 w 258"/>
                <a:gd name="T37" fmla="*/ 255 h 273"/>
                <a:gd name="T38" fmla="*/ 18 w 258"/>
                <a:gd name="T39" fmla="*/ 213 h 273"/>
                <a:gd name="T40" fmla="*/ 164 w 258"/>
                <a:gd name="T41" fmla="*/ 213 h 273"/>
                <a:gd name="T42" fmla="*/ 200 w 258"/>
                <a:gd name="T43" fmla="*/ 250 h 273"/>
                <a:gd name="T44" fmla="*/ 209 w 258"/>
                <a:gd name="T45" fmla="*/ 241 h 273"/>
                <a:gd name="T46" fmla="*/ 200 w 258"/>
                <a:gd name="T47" fmla="*/ 232 h 273"/>
                <a:gd name="T48" fmla="*/ 181 w 258"/>
                <a:gd name="T49" fmla="*/ 203 h 273"/>
                <a:gd name="T50" fmla="*/ 172 w 258"/>
                <a:gd name="T51" fmla="*/ 195 h 273"/>
                <a:gd name="T52" fmla="*/ 56 w 258"/>
                <a:gd name="T53" fmla="*/ 195 h 273"/>
                <a:gd name="T54" fmla="*/ 56 w 258"/>
                <a:gd name="T55" fmla="*/ 29 h 273"/>
                <a:gd name="T56" fmla="*/ 68 w 258"/>
                <a:gd name="T57" fmla="*/ 18 h 273"/>
                <a:gd name="T58" fmla="*/ 229 w 258"/>
                <a:gd name="T59" fmla="*/ 18 h 273"/>
                <a:gd name="T60" fmla="*/ 240 w 258"/>
                <a:gd name="T61" fmla="*/ 29 h 273"/>
                <a:gd name="T62" fmla="*/ 240 w 258"/>
                <a:gd name="T63" fmla="*/ 212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8" h="273">
                  <a:moveTo>
                    <a:pt x="229" y="0"/>
                  </a:moveTo>
                  <a:cubicBezTo>
                    <a:pt x="68" y="0"/>
                    <a:pt x="68" y="0"/>
                    <a:pt x="68" y="0"/>
                  </a:cubicBezTo>
                  <a:cubicBezTo>
                    <a:pt x="52" y="0"/>
                    <a:pt x="38" y="13"/>
                    <a:pt x="38" y="29"/>
                  </a:cubicBezTo>
                  <a:cubicBezTo>
                    <a:pt x="38" y="195"/>
                    <a:pt x="38" y="195"/>
                    <a:pt x="38" y="195"/>
                  </a:cubicBezTo>
                  <a:cubicBezTo>
                    <a:pt x="9" y="195"/>
                    <a:pt x="9" y="195"/>
                    <a:pt x="9" y="195"/>
                  </a:cubicBezTo>
                  <a:cubicBezTo>
                    <a:pt x="4" y="195"/>
                    <a:pt x="0" y="199"/>
                    <a:pt x="0" y="204"/>
                  </a:cubicBezTo>
                  <a:cubicBezTo>
                    <a:pt x="0" y="267"/>
                    <a:pt x="48" y="273"/>
                    <a:pt x="49" y="273"/>
                  </a:cubicBezTo>
                  <a:cubicBezTo>
                    <a:pt x="49" y="273"/>
                    <a:pt x="49" y="273"/>
                    <a:pt x="50" y="273"/>
                  </a:cubicBezTo>
                  <a:cubicBezTo>
                    <a:pt x="68" y="273"/>
                    <a:pt x="68" y="273"/>
                    <a:pt x="68" y="273"/>
                  </a:cubicBezTo>
                  <a:cubicBezTo>
                    <a:pt x="197" y="273"/>
                    <a:pt x="197" y="273"/>
                    <a:pt x="197" y="273"/>
                  </a:cubicBezTo>
                  <a:cubicBezTo>
                    <a:pt x="206" y="273"/>
                    <a:pt x="206" y="273"/>
                    <a:pt x="206" y="273"/>
                  </a:cubicBezTo>
                  <a:cubicBezTo>
                    <a:pt x="241" y="273"/>
                    <a:pt x="258" y="253"/>
                    <a:pt x="258" y="212"/>
                  </a:cubicBezTo>
                  <a:cubicBezTo>
                    <a:pt x="258" y="29"/>
                    <a:pt x="258" y="29"/>
                    <a:pt x="258" y="29"/>
                  </a:cubicBezTo>
                  <a:cubicBezTo>
                    <a:pt x="258" y="13"/>
                    <a:pt x="245" y="0"/>
                    <a:pt x="229" y="0"/>
                  </a:cubicBezTo>
                  <a:close/>
                  <a:moveTo>
                    <a:pt x="240" y="212"/>
                  </a:moveTo>
                  <a:cubicBezTo>
                    <a:pt x="240" y="252"/>
                    <a:pt x="224" y="255"/>
                    <a:pt x="206" y="255"/>
                  </a:cubicBezTo>
                  <a:cubicBezTo>
                    <a:pt x="197" y="255"/>
                    <a:pt x="197" y="255"/>
                    <a:pt x="197" y="255"/>
                  </a:cubicBezTo>
                  <a:cubicBezTo>
                    <a:pt x="140" y="255"/>
                    <a:pt x="140" y="255"/>
                    <a:pt x="140" y="255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47" y="255"/>
                    <a:pt x="22" y="250"/>
                    <a:pt x="18" y="213"/>
                  </a:cubicBezTo>
                  <a:cubicBezTo>
                    <a:pt x="164" y="213"/>
                    <a:pt x="164" y="213"/>
                    <a:pt x="164" y="213"/>
                  </a:cubicBezTo>
                  <a:cubicBezTo>
                    <a:pt x="168" y="229"/>
                    <a:pt x="178" y="250"/>
                    <a:pt x="200" y="250"/>
                  </a:cubicBezTo>
                  <a:cubicBezTo>
                    <a:pt x="205" y="250"/>
                    <a:pt x="209" y="246"/>
                    <a:pt x="209" y="241"/>
                  </a:cubicBezTo>
                  <a:cubicBezTo>
                    <a:pt x="209" y="236"/>
                    <a:pt x="205" y="232"/>
                    <a:pt x="200" y="232"/>
                  </a:cubicBezTo>
                  <a:cubicBezTo>
                    <a:pt x="184" y="232"/>
                    <a:pt x="181" y="203"/>
                    <a:pt x="181" y="203"/>
                  </a:cubicBezTo>
                  <a:cubicBezTo>
                    <a:pt x="180" y="198"/>
                    <a:pt x="177" y="195"/>
                    <a:pt x="172" y="195"/>
                  </a:cubicBezTo>
                  <a:cubicBezTo>
                    <a:pt x="56" y="195"/>
                    <a:pt x="56" y="195"/>
                    <a:pt x="56" y="195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3"/>
                    <a:pt x="61" y="18"/>
                    <a:pt x="68" y="18"/>
                  </a:cubicBezTo>
                  <a:cubicBezTo>
                    <a:pt x="229" y="18"/>
                    <a:pt x="229" y="18"/>
                    <a:pt x="229" y="18"/>
                  </a:cubicBezTo>
                  <a:cubicBezTo>
                    <a:pt x="235" y="18"/>
                    <a:pt x="240" y="23"/>
                    <a:pt x="240" y="29"/>
                  </a:cubicBezTo>
                  <a:lnTo>
                    <a:pt x="240" y="21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00"/>
            </a:p>
          </p:txBody>
        </p:sp>
        <p:sp>
          <p:nvSpPr>
            <p:cNvPr id="58" name="Freeform 41"/>
            <p:cNvSpPr>
              <a:spLocks/>
            </p:cNvSpPr>
            <p:nvPr/>
          </p:nvSpPr>
          <p:spPr bwMode="auto">
            <a:xfrm>
              <a:off x="1855443" y="1201162"/>
              <a:ext cx="71347" cy="54848"/>
            </a:xfrm>
            <a:custGeom>
              <a:avLst/>
              <a:gdLst>
                <a:gd name="T0" fmla="*/ 63 w 160"/>
                <a:gd name="T1" fmla="*/ 67 h 123"/>
                <a:gd name="T2" fmla="*/ 23 w 160"/>
                <a:gd name="T3" fmla="*/ 38 h 123"/>
                <a:gd name="T4" fmla="*/ 0 w 160"/>
                <a:gd name="T5" fmla="*/ 71 h 123"/>
                <a:gd name="T6" fmla="*/ 68 w 160"/>
                <a:gd name="T7" fmla="*/ 123 h 123"/>
                <a:gd name="T8" fmla="*/ 160 w 160"/>
                <a:gd name="T9" fmla="*/ 29 h 123"/>
                <a:gd name="T10" fmla="*/ 132 w 160"/>
                <a:gd name="T11" fmla="*/ 0 h 123"/>
                <a:gd name="T12" fmla="*/ 63 w 160"/>
                <a:gd name="T13" fmla="*/ 6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123">
                  <a:moveTo>
                    <a:pt x="63" y="67"/>
                  </a:moveTo>
                  <a:lnTo>
                    <a:pt x="23" y="38"/>
                  </a:lnTo>
                  <a:lnTo>
                    <a:pt x="0" y="71"/>
                  </a:lnTo>
                  <a:lnTo>
                    <a:pt x="68" y="123"/>
                  </a:lnTo>
                  <a:lnTo>
                    <a:pt x="160" y="29"/>
                  </a:lnTo>
                  <a:lnTo>
                    <a:pt x="132" y="0"/>
                  </a:lnTo>
                  <a:lnTo>
                    <a:pt x="63" y="6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00"/>
            </a:p>
          </p:txBody>
        </p:sp>
        <p:sp>
          <p:nvSpPr>
            <p:cNvPr id="60" name="Freeform 42"/>
            <p:cNvSpPr>
              <a:spLocks/>
            </p:cNvSpPr>
            <p:nvPr/>
          </p:nvSpPr>
          <p:spPr bwMode="auto">
            <a:xfrm>
              <a:off x="1855443" y="1263591"/>
              <a:ext cx="71347" cy="54848"/>
            </a:xfrm>
            <a:custGeom>
              <a:avLst/>
              <a:gdLst>
                <a:gd name="T0" fmla="*/ 63 w 160"/>
                <a:gd name="T1" fmla="*/ 69 h 123"/>
                <a:gd name="T2" fmla="*/ 23 w 160"/>
                <a:gd name="T3" fmla="*/ 38 h 123"/>
                <a:gd name="T4" fmla="*/ 0 w 160"/>
                <a:gd name="T5" fmla="*/ 71 h 123"/>
                <a:gd name="T6" fmla="*/ 68 w 160"/>
                <a:gd name="T7" fmla="*/ 123 h 123"/>
                <a:gd name="T8" fmla="*/ 160 w 160"/>
                <a:gd name="T9" fmla="*/ 31 h 123"/>
                <a:gd name="T10" fmla="*/ 132 w 160"/>
                <a:gd name="T11" fmla="*/ 0 h 123"/>
                <a:gd name="T12" fmla="*/ 63 w 160"/>
                <a:gd name="T13" fmla="*/ 6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123">
                  <a:moveTo>
                    <a:pt x="63" y="69"/>
                  </a:moveTo>
                  <a:lnTo>
                    <a:pt x="23" y="38"/>
                  </a:lnTo>
                  <a:lnTo>
                    <a:pt x="0" y="71"/>
                  </a:lnTo>
                  <a:lnTo>
                    <a:pt x="68" y="123"/>
                  </a:lnTo>
                  <a:lnTo>
                    <a:pt x="160" y="31"/>
                  </a:lnTo>
                  <a:lnTo>
                    <a:pt x="132" y="0"/>
                  </a:lnTo>
                  <a:lnTo>
                    <a:pt x="63" y="6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545016" y="1803516"/>
            <a:ext cx="558800" cy="558800"/>
            <a:chOff x="4677729" y="1003811"/>
            <a:chExt cx="558800" cy="558800"/>
          </a:xfrm>
        </p:grpSpPr>
        <p:sp>
          <p:nvSpPr>
            <p:cNvPr id="62" name="Oval 1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77729" y="1003811"/>
              <a:ext cx="558800" cy="558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>
              <a:noAutofit/>
            </a:bodyPr>
            <a:lstStyle>
              <a:lvl1pPr defTabSz="895350"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193675" indent="-192088" defTabSz="895350"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457200" indent="-261938" defTabSz="895350"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614363" indent="-155575" defTabSz="895350"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746125" indent="-130175" defTabSz="895350"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12033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16605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21177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25749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sz="130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803583" y="1115018"/>
              <a:ext cx="307093" cy="336387"/>
              <a:chOff x="-594022" y="3920239"/>
              <a:chExt cx="307093" cy="336387"/>
            </a:xfrm>
            <a:solidFill>
              <a:schemeClr val="tx2"/>
            </a:solidFill>
          </p:grpSpPr>
          <p:grpSp>
            <p:nvGrpSpPr>
              <p:cNvPr id="78" name="Group 77"/>
              <p:cNvGrpSpPr/>
              <p:nvPr/>
            </p:nvGrpSpPr>
            <p:grpSpPr>
              <a:xfrm>
                <a:off x="-479356" y="3920239"/>
                <a:ext cx="192427" cy="203784"/>
                <a:chOff x="-798546" y="4268020"/>
                <a:chExt cx="272008" cy="288062"/>
              </a:xfrm>
              <a:grpFill/>
            </p:grpSpPr>
            <p:sp>
              <p:nvSpPr>
                <p:cNvPr id="79" name="Rectangle 38"/>
                <p:cNvSpPr>
                  <a:spLocks noChangeArrowheads="1"/>
                </p:cNvSpPr>
                <p:nvPr/>
              </p:nvSpPr>
              <p:spPr bwMode="auto">
                <a:xfrm>
                  <a:off x="-633112" y="4352298"/>
                  <a:ext cx="58415" cy="17836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00"/>
                </a:p>
              </p:txBody>
            </p:sp>
            <p:sp>
              <p:nvSpPr>
                <p:cNvPr id="80" name="Rectangle 39"/>
                <p:cNvSpPr>
                  <a:spLocks noChangeArrowheads="1"/>
                </p:cNvSpPr>
                <p:nvPr/>
              </p:nvSpPr>
              <p:spPr bwMode="auto">
                <a:xfrm>
                  <a:off x="-633112" y="4415618"/>
                  <a:ext cx="58415" cy="17836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00"/>
                </a:p>
              </p:txBody>
            </p:sp>
            <p:sp>
              <p:nvSpPr>
                <p:cNvPr id="81" name="Freeform 40"/>
                <p:cNvSpPr>
                  <a:spLocks noEditPoints="1"/>
                </p:cNvSpPr>
                <p:nvPr/>
              </p:nvSpPr>
              <p:spPr bwMode="auto">
                <a:xfrm>
                  <a:off x="-798546" y="4268020"/>
                  <a:ext cx="272008" cy="288062"/>
                </a:xfrm>
                <a:custGeom>
                  <a:avLst/>
                  <a:gdLst>
                    <a:gd name="T0" fmla="*/ 229 w 258"/>
                    <a:gd name="T1" fmla="*/ 0 h 273"/>
                    <a:gd name="T2" fmla="*/ 68 w 258"/>
                    <a:gd name="T3" fmla="*/ 0 h 273"/>
                    <a:gd name="T4" fmla="*/ 38 w 258"/>
                    <a:gd name="T5" fmla="*/ 29 h 273"/>
                    <a:gd name="T6" fmla="*/ 38 w 258"/>
                    <a:gd name="T7" fmla="*/ 195 h 273"/>
                    <a:gd name="T8" fmla="*/ 9 w 258"/>
                    <a:gd name="T9" fmla="*/ 195 h 273"/>
                    <a:gd name="T10" fmla="*/ 0 w 258"/>
                    <a:gd name="T11" fmla="*/ 204 h 273"/>
                    <a:gd name="T12" fmla="*/ 49 w 258"/>
                    <a:gd name="T13" fmla="*/ 273 h 273"/>
                    <a:gd name="T14" fmla="*/ 50 w 258"/>
                    <a:gd name="T15" fmla="*/ 273 h 273"/>
                    <a:gd name="T16" fmla="*/ 68 w 258"/>
                    <a:gd name="T17" fmla="*/ 273 h 273"/>
                    <a:gd name="T18" fmla="*/ 197 w 258"/>
                    <a:gd name="T19" fmla="*/ 273 h 273"/>
                    <a:gd name="T20" fmla="*/ 206 w 258"/>
                    <a:gd name="T21" fmla="*/ 273 h 273"/>
                    <a:gd name="T22" fmla="*/ 258 w 258"/>
                    <a:gd name="T23" fmla="*/ 212 h 273"/>
                    <a:gd name="T24" fmla="*/ 258 w 258"/>
                    <a:gd name="T25" fmla="*/ 29 h 273"/>
                    <a:gd name="T26" fmla="*/ 229 w 258"/>
                    <a:gd name="T27" fmla="*/ 0 h 273"/>
                    <a:gd name="T28" fmla="*/ 240 w 258"/>
                    <a:gd name="T29" fmla="*/ 212 h 273"/>
                    <a:gd name="T30" fmla="*/ 206 w 258"/>
                    <a:gd name="T31" fmla="*/ 255 h 273"/>
                    <a:gd name="T32" fmla="*/ 197 w 258"/>
                    <a:gd name="T33" fmla="*/ 255 h 273"/>
                    <a:gd name="T34" fmla="*/ 140 w 258"/>
                    <a:gd name="T35" fmla="*/ 255 h 273"/>
                    <a:gd name="T36" fmla="*/ 50 w 258"/>
                    <a:gd name="T37" fmla="*/ 255 h 273"/>
                    <a:gd name="T38" fmla="*/ 18 w 258"/>
                    <a:gd name="T39" fmla="*/ 213 h 273"/>
                    <a:gd name="T40" fmla="*/ 164 w 258"/>
                    <a:gd name="T41" fmla="*/ 213 h 273"/>
                    <a:gd name="T42" fmla="*/ 200 w 258"/>
                    <a:gd name="T43" fmla="*/ 250 h 273"/>
                    <a:gd name="T44" fmla="*/ 209 w 258"/>
                    <a:gd name="T45" fmla="*/ 241 h 273"/>
                    <a:gd name="T46" fmla="*/ 200 w 258"/>
                    <a:gd name="T47" fmla="*/ 232 h 273"/>
                    <a:gd name="T48" fmla="*/ 181 w 258"/>
                    <a:gd name="T49" fmla="*/ 203 h 273"/>
                    <a:gd name="T50" fmla="*/ 172 w 258"/>
                    <a:gd name="T51" fmla="*/ 195 h 273"/>
                    <a:gd name="T52" fmla="*/ 56 w 258"/>
                    <a:gd name="T53" fmla="*/ 195 h 273"/>
                    <a:gd name="T54" fmla="*/ 56 w 258"/>
                    <a:gd name="T55" fmla="*/ 29 h 273"/>
                    <a:gd name="T56" fmla="*/ 68 w 258"/>
                    <a:gd name="T57" fmla="*/ 18 h 273"/>
                    <a:gd name="T58" fmla="*/ 229 w 258"/>
                    <a:gd name="T59" fmla="*/ 18 h 273"/>
                    <a:gd name="T60" fmla="*/ 240 w 258"/>
                    <a:gd name="T61" fmla="*/ 29 h 273"/>
                    <a:gd name="T62" fmla="*/ 240 w 258"/>
                    <a:gd name="T63" fmla="*/ 212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58" h="273">
                      <a:moveTo>
                        <a:pt x="229" y="0"/>
                      </a:moveTo>
                      <a:cubicBezTo>
                        <a:pt x="68" y="0"/>
                        <a:pt x="68" y="0"/>
                        <a:pt x="68" y="0"/>
                      </a:cubicBezTo>
                      <a:cubicBezTo>
                        <a:pt x="52" y="0"/>
                        <a:pt x="38" y="13"/>
                        <a:pt x="38" y="29"/>
                      </a:cubicBezTo>
                      <a:cubicBezTo>
                        <a:pt x="38" y="195"/>
                        <a:pt x="38" y="195"/>
                        <a:pt x="38" y="195"/>
                      </a:cubicBezTo>
                      <a:cubicBezTo>
                        <a:pt x="9" y="195"/>
                        <a:pt x="9" y="195"/>
                        <a:pt x="9" y="195"/>
                      </a:cubicBezTo>
                      <a:cubicBezTo>
                        <a:pt x="4" y="195"/>
                        <a:pt x="0" y="199"/>
                        <a:pt x="0" y="204"/>
                      </a:cubicBezTo>
                      <a:cubicBezTo>
                        <a:pt x="0" y="267"/>
                        <a:pt x="48" y="273"/>
                        <a:pt x="49" y="273"/>
                      </a:cubicBezTo>
                      <a:cubicBezTo>
                        <a:pt x="49" y="273"/>
                        <a:pt x="49" y="273"/>
                        <a:pt x="50" y="273"/>
                      </a:cubicBezTo>
                      <a:cubicBezTo>
                        <a:pt x="68" y="273"/>
                        <a:pt x="68" y="273"/>
                        <a:pt x="68" y="273"/>
                      </a:cubicBezTo>
                      <a:cubicBezTo>
                        <a:pt x="197" y="273"/>
                        <a:pt x="197" y="273"/>
                        <a:pt x="197" y="273"/>
                      </a:cubicBezTo>
                      <a:cubicBezTo>
                        <a:pt x="206" y="273"/>
                        <a:pt x="206" y="273"/>
                        <a:pt x="206" y="273"/>
                      </a:cubicBezTo>
                      <a:cubicBezTo>
                        <a:pt x="241" y="273"/>
                        <a:pt x="258" y="253"/>
                        <a:pt x="258" y="212"/>
                      </a:cubicBezTo>
                      <a:cubicBezTo>
                        <a:pt x="258" y="29"/>
                        <a:pt x="258" y="29"/>
                        <a:pt x="258" y="29"/>
                      </a:cubicBezTo>
                      <a:cubicBezTo>
                        <a:pt x="258" y="13"/>
                        <a:pt x="245" y="0"/>
                        <a:pt x="229" y="0"/>
                      </a:cubicBezTo>
                      <a:close/>
                      <a:moveTo>
                        <a:pt x="240" y="212"/>
                      </a:moveTo>
                      <a:cubicBezTo>
                        <a:pt x="240" y="252"/>
                        <a:pt x="224" y="255"/>
                        <a:pt x="206" y="255"/>
                      </a:cubicBezTo>
                      <a:cubicBezTo>
                        <a:pt x="197" y="255"/>
                        <a:pt x="197" y="255"/>
                        <a:pt x="197" y="255"/>
                      </a:cubicBezTo>
                      <a:cubicBezTo>
                        <a:pt x="140" y="255"/>
                        <a:pt x="140" y="255"/>
                        <a:pt x="140" y="255"/>
                      </a:cubicBezTo>
                      <a:cubicBezTo>
                        <a:pt x="50" y="255"/>
                        <a:pt x="50" y="255"/>
                        <a:pt x="50" y="255"/>
                      </a:cubicBezTo>
                      <a:cubicBezTo>
                        <a:pt x="47" y="255"/>
                        <a:pt x="22" y="250"/>
                        <a:pt x="18" y="213"/>
                      </a:cubicBezTo>
                      <a:cubicBezTo>
                        <a:pt x="164" y="213"/>
                        <a:pt x="164" y="213"/>
                        <a:pt x="164" y="213"/>
                      </a:cubicBezTo>
                      <a:cubicBezTo>
                        <a:pt x="168" y="229"/>
                        <a:pt x="178" y="250"/>
                        <a:pt x="200" y="250"/>
                      </a:cubicBezTo>
                      <a:cubicBezTo>
                        <a:pt x="205" y="250"/>
                        <a:pt x="209" y="246"/>
                        <a:pt x="209" y="241"/>
                      </a:cubicBezTo>
                      <a:cubicBezTo>
                        <a:pt x="209" y="236"/>
                        <a:pt x="205" y="232"/>
                        <a:pt x="200" y="232"/>
                      </a:cubicBezTo>
                      <a:cubicBezTo>
                        <a:pt x="184" y="232"/>
                        <a:pt x="181" y="203"/>
                        <a:pt x="181" y="203"/>
                      </a:cubicBezTo>
                      <a:cubicBezTo>
                        <a:pt x="180" y="198"/>
                        <a:pt x="177" y="195"/>
                        <a:pt x="172" y="195"/>
                      </a:cubicBezTo>
                      <a:cubicBezTo>
                        <a:pt x="56" y="195"/>
                        <a:pt x="56" y="195"/>
                        <a:pt x="56" y="195"/>
                      </a:cubicBezTo>
                      <a:cubicBezTo>
                        <a:pt x="56" y="29"/>
                        <a:pt x="56" y="29"/>
                        <a:pt x="56" y="29"/>
                      </a:cubicBezTo>
                      <a:cubicBezTo>
                        <a:pt x="56" y="23"/>
                        <a:pt x="61" y="18"/>
                        <a:pt x="68" y="18"/>
                      </a:cubicBezTo>
                      <a:cubicBezTo>
                        <a:pt x="229" y="18"/>
                        <a:pt x="229" y="18"/>
                        <a:pt x="229" y="18"/>
                      </a:cubicBezTo>
                      <a:cubicBezTo>
                        <a:pt x="235" y="18"/>
                        <a:pt x="240" y="23"/>
                        <a:pt x="240" y="29"/>
                      </a:cubicBezTo>
                      <a:lnTo>
                        <a:pt x="240" y="2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00"/>
                </a:p>
              </p:txBody>
            </p:sp>
            <p:sp>
              <p:nvSpPr>
                <p:cNvPr id="82" name="Freeform 41"/>
                <p:cNvSpPr>
                  <a:spLocks/>
                </p:cNvSpPr>
                <p:nvPr/>
              </p:nvSpPr>
              <p:spPr bwMode="auto">
                <a:xfrm>
                  <a:off x="-712931" y="4330002"/>
                  <a:ext cx="71347" cy="54848"/>
                </a:xfrm>
                <a:custGeom>
                  <a:avLst/>
                  <a:gdLst>
                    <a:gd name="T0" fmla="*/ 63 w 160"/>
                    <a:gd name="T1" fmla="*/ 67 h 123"/>
                    <a:gd name="T2" fmla="*/ 23 w 160"/>
                    <a:gd name="T3" fmla="*/ 38 h 123"/>
                    <a:gd name="T4" fmla="*/ 0 w 160"/>
                    <a:gd name="T5" fmla="*/ 71 h 123"/>
                    <a:gd name="T6" fmla="*/ 68 w 160"/>
                    <a:gd name="T7" fmla="*/ 123 h 123"/>
                    <a:gd name="T8" fmla="*/ 160 w 160"/>
                    <a:gd name="T9" fmla="*/ 29 h 123"/>
                    <a:gd name="T10" fmla="*/ 132 w 160"/>
                    <a:gd name="T11" fmla="*/ 0 h 123"/>
                    <a:gd name="T12" fmla="*/ 63 w 160"/>
                    <a:gd name="T13" fmla="*/ 67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0" h="123">
                      <a:moveTo>
                        <a:pt x="63" y="67"/>
                      </a:moveTo>
                      <a:lnTo>
                        <a:pt x="23" y="38"/>
                      </a:lnTo>
                      <a:lnTo>
                        <a:pt x="0" y="71"/>
                      </a:lnTo>
                      <a:lnTo>
                        <a:pt x="68" y="123"/>
                      </a:lnTo>
                      <a:lnTo>
                        <a:pt x="160" y="29"/>
                      </a:lnTo>
                      <a:lnTo>
                        <a:pt x="132" y="0"/>
                      </a:lnTo>
                      <a:lnTo>
                        <a:pt x="63" y="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00"/>
                </a:p>
              </p:txBody>
            </p:sp>
            <p:sp>
              <p:nvSpPr>
                <p:cNvPr id="83" name="Freeform 42"/>
                <p:cNvSpPr>
                  <a:spLocks/>
                </p:cNvSpPr>
                <p:nvPr/>
              </p:nvSpPr>
              <p:spPr bwMode="auto">
                <a:xfrm>
                  <a:off x="-712931" y="4392431"/>
                  <a:ext cx="71347" cy="54848"/>
                </a:xfrm>
                <a:custGeom>
                  <a:avLst/>
                  <a:gdLst>
                    <a:gd name="T0" fmla="*/ 63 w 160"/>
                    <a:gd name="T1" fmla="*/ 69 h 123"/>
                    <a:gd name="T2" fmla="*/ 23 w 160"/>
                    <a:gd name="T3" fmla="*/ 38 h 123"/>
                    <a:gd name="T4" fmla="*/ 0 w 160"/>
                    <a:gd name="T5" fmla="*/ 71 h 123"/>
                    <a:gd name="T6" fmla="*/ 68 w 160"/>
                    <a:gd name="T7" fmla="*/ 123 h 123"/>
                    <a:gd name="T8" fmla="*/ 160 w 160"/>
                    <a:gd name="T9" fmla="*/ 31 h 123"/>
                    <a:gd name="T10" fmla="*/ 132 w 160"/>
                    <a:gd name="T11" fmla="*/ 0 h 123"/>
                    <a:gd name="T12" fmla="*/ 63 w 160"/>
                    <a:gd name="T13" fmla="*/ 69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0" h="123">
                      <a:moveTo>
                        <a:pt x="63" y="69"/>
                      </a:moveTo>
                      <a:lnTo>
                        <a:pt x="23" y="38"/>
                      </a:lnTo>
                      <a:lnTo>
                        <a:pt x="0" y="71"/>
                      </a:lnTo>
                      <a:lnTo>
                        <a:pt x="68" y="123"/>
                      </a:lnTo>
                      <a:lnTo>
                        <a:pt x="160" y="31"/>
                      </a:lnTo>
                      <a:lnTo>
                        <a:pt x="132" y="0"/>
                      </a:lnTo>
                      <a:lnTo>
                        <a:pt x="63" y="6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00"/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-545674" y="3979935"/>
                <a:ext cx="192427" cy="203784"/>
                <a:chOff x="-758755" y="4426635"/>
                <a:chExt cx="192427" cy="203784"/>
              </a:xfrm>
              <a:grpFill/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-721049" y="4433454"/>
                  <a:ext cx="143396" cy="15954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00" dirty="0" err="1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72" name="Group 71"/>
                <p:cNvGrpSpPr/>
                <p:nvPr/>
              </p:nvGrpSpPr>
              <p:grpSpPr>
                <a:xfrm>
                  <a:off x="-758755" y="4426635"/>
                  <a:ext cx="192427" cy="203784"/>
                  <a:chOff x="-798546" y="4268020"/>
                  <a:chExt cx="272008" cy="288062"/>
                </a:xfrm>
                <a:grpFill/>
              </p:grpSpPr>
              <p:sp>
                <p:nvSpPr>
                  <p:cNvPr id="73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-633112" y="4352298"/>
                    <a:ext cx="58415" cy="1783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00"/>
                  </a:p>
                </p:txBody>
              </p:sp>
              <p:sp>
                <p:nvSpPr>
                  <p:cNvPr id="74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-633112" y="4415618"/>
                    <a:ext cx="58415" cy="1783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00"/>
                  </a:p>
                </p:txBody>
              </p:sp>
              <p:sp>
                <p:nvSpPr>
                  <p:cNvPr id="75" name="Freeform 40"/>
                  <p:cNvSpPr>
                    <a:spLocks noEditPoints="1"/>
                  </p:cNvSpPr>
                  <p:nvPr/>
                </p:nvSpPr>
                <p:spPr bwMode="auto">
                  <a:xfrm>
                    <a:off x="-798546" y="4268020"/>
                    <a:ext cx="272008" cy="288062"/>
                  </a:xfrm>
                  <a:custGeom>
                    <a:avLst/>
                    <a:gdLst>
                      <a:gd name="T0" fmla="*/ 229 w 258"/>
                      <a:gd name="T1" fmla="*/ 0 h 273"/>
                      <a:gd name="T2" fmla="*/ 68 w 258"/>
                      <a:gd name="T3" fmla="*/ 0 h 273"/>
                      <a:gd name="T4" fmla="*/ 38 w 258"/>
                      <a:gd name="T5" fmla="*/ 29 h 273"/>
                      <a:gd name="T6" fmla="*/ 38 w 258"/>
                      <a:gd name="T7" fmla="*/ 195 h 273"/>
                      <a:gd name="T8" fmla="*/ 9 w 258"/>
                      <a:gd name="T9" fmla="*/ 195 h 273"/>
                      <a:gd name="T10" fmla="*/ 0 w 258"/>
                      <a:gd name="T11" fmla="*/ 204 h 273"/>
                      <a:gd name="T12" fmla="*/ 49 w 258"/>
                      <a:gd name="T13" fmla="*/ 273 h 273"/>
                      <a:gd name="T14" fmla="*/ 50 w 258"/>
                      <a:gd name="T15" fmla="*/ 273 h 273"/>
                      <a:gd name="T16" fmla="*/ 68 w 258"/>
                      <a:gd name="T17" fmla="*/ 273 h 273"/>
                      <a:gd name="T18" fmla="*/ 197 w 258"/>
                      <a:gd name="T19" fmla="*/ 273 h 273"/>
                      <a:gd name="T20" fmla="*/ 206 w 258"/>
                      <a:gd name="T21" fmla="*/ 273 h 273"/>
                      <a:gd name="T22" fmla="*/ 258 w 258"/>
                      <a:gd name="T23" fmla="*/ 212 h 273"/>
                      <a:gd name="T24" fmla="*/ 258 w 258"/>
                      <a:gd name="T25" fmla="*/ 29 h 273"/>
                      <a:gd name="T26" fmla="*/ 229 w 258"/>
                      <a:gd name="T27" fmla="*/ 0 h 273"/>
                      <a:gd name="T28" fmla="*/ 240 w 258"/>
                      <a:gd name="T29" fmla="*/ 212 h 273"/>
                      <a:gd name="T30" fmla="*/ 206 w 258"/>
                      <a:gd name="T31" fmla="*/ 255 h 273"/>
                      <a:gd name="T32" fmla="*/ 197 w 258"/>
                      <a:gd name="T33" fmla="*/ 255 h 273"/>
                      <a:gd name="T34" fmla="*/ 140 w 258"/>
                      <a:gd name="T35" fmla="*/ 255 h 273"/>
                      <a:gd name="T36" fmla="*/ 50 w 258"/>
                      <a:gd name="T37" fmla="*/ 255 h 273"/>
                      <a:gd name="T38" fmla="*/ 18 w 258"/>
                      <a:gd name="T39" fmla="*/ 213 h 273"/>
                      <a:gd name="T40" fmla="*/ 164 w 258"/>
                      <a:gd name="T41" fmla="*/ 213 h 273"/>
                      <a:gd name="T42" fmla="*/ 200 w 258"/>
                      <a:gd name="T43" fmla="*/ 250 h 273"/>
                      <a:gd name="T44" fmla="*/ 209 w 258"/>
                      <a:gd name="T45" fmla="*/ 241 h 273"/>
                      <a:gd name="T46" fmla="*/ 200 w 258"/>
                      <a:gd name="T47" fmla="*/ 232 h 273"/>
                      <a:gd name="T48" fmla="*/ 181 w 258"/>
                      <a:gd name="T49" fmla="*/ 203 h 273"/>
                      <a:gd name="T50" fmla="*/ 172 w 258"/>
                      <a:gd name="T51" fmla="*/ 195 h 273"/>
                      <a:gd name="T52" fmla="*/ 56 w 258"/>
                      <a:gd name="T53" fmla="*/ 195 h 273"/>
                      <a:gd name="T54" fmla="*/ 56 w 258"/>
                      <a:gd name="T55" fmla="*/ 29 h 273"/>
                      <a:gd name="T56" fmla="*/ 68 w 258"/>
                      <a:gd name="T57" fmla="*/ 18 h 273"/>
                      <a:gd name="T58" fmla="*/ 229 w 258"/>
                      <a:gd name="T59" fmla="*/ 18 h 273"/>
                      <a:gd name="T60" fmla="*/ 240 w 258"/>
                      <a:gd name="T61" fmla="*/ 29 h 273"/>
                      <a:gd name="T62" fmla="*/ 240 w 258"/>
                      <a:gd name="T63" fmla="*/ 212 h 2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258" h="273">
                        <a:moveTo>
                          <a:pt x="229" y="0"/>
                        </a:moveTo>
                        <a:cubicBezTo>
                          <a:pt x="68" y="0"/>
                          <a:pt x="68" y="0"/>
                          <a:pt x="68" y="0"/>
                        </a:cubicBezTo>
                        <a:cubicBezTo>
                          <a:pt x="52" y="0"/>
                          <a:pt x="38" y="13"/>
                          <a:pt x="38" y="29"/>
                        </a:cubicBezTo>
                        <a:cubicBezTo>
                          <a:pt x="38" y="195"/>
                          <a:pt x="38" y="195"/>
                          <a:pt x="38" y="195"/>
                        </a:cubicBezTo>
                        <a:cubicBezTo>
                          <a:pt x="9" y="195"/>
                          <a:pt x="9" y="195"/>
                          <a:pt x="9" y="195"/>
                        </a:cubicBezTo>
                        <a:cubicBezTo>
                          <a:pt x="4" y="195"/>
                          <a:pt x="0" y="199"/>
                          <a:pt x="0" y="204"/>
                        </a:cubicBezTo>
                        <a:cubicBezTo>
                          <a:pt x="0" y="267"/>
                          <a:pt x="48" y="273"/>
                          <a:pt x="49" y="273"/>
                        </a:cubicBezTo>
                        <a:cubicBezTo>
                          <a:pt x="49" y="273"/>
                          <a:pt x="49" y="273"/>
                          <a:pt x="50" y="273"/>
                        </a:cubicBezTo>
                        <a:cubicBezTo>
                          <a:pt x="68" y="273"/>
                          <a:pt x="68" y="273"/>
                          <a:pt x="68" y="273"/>
                        </a:cubicBezTo>
                        <a:cubicBezTo>
                          <a:pt x="197" y="273"/>
                          <a:pt x="197" y="273"/>
                          <a:pt x="197" y="273"/>
                        </a:cubicBezTo>
                        <a:cubicBezTo>
                          <a:pt x="206" y="273"/>
                          <a:pt x="206" y="273"/>
                          <a:pt x="206" y="273"/>
                        </a:cubicBezTo>
                        <a:cubicBezTo>
                          <a:pt x="241" y="273"/>
                          <a:pt x="258" y="253"/>
                          <a:pt x="258" y="212"/>
                        </a:cubicBezTo>
                        <a:cubicBezTo>
                          <a:pt x="258" y="29"/>
                          <a:pt x="258" y="29"/>
                          <a:pt x="258" y="29"/>
                        </a:cubicBezTo>
                        <a:cubicBezTo>
                          <a:pt x="258" y="13"/>
                          <a:pt x="245" y="0"/>
                          <a:pt x="229" y="0"/>
                        </a:cubicBezTo>
                        <a:close/>
                        <a:moveTo>
                          <a:pt x="240" y="212"/>
                        </a:moveTo>
                        <a:cubicBezTo>
                          <a:pt x="240" y="252"/>
                          <a:pt x="224" y="255"/>
                          <a:pt x="206" y="255"/>
                        </a:cubicBezTo>
                        <a:cubicBezTo>
                          <a:pt x="197" y="255"/>
                          <a:pt x="197" y="255"/>
                          <a:pt x="197" y="255"/>
                        </a:cubicBezTo>
                        <a:cubicBezTo>
                          <a:pt x="140" y="255"/>
                          <a:pt x="140" y="255"/>
                          <a:pt x="140" y="255"/>
                        </a:cubicBezTo>
                        <a:cubicBezTo>
                          <a:pt x="50" y="255"/>
                          <a:pt x="50" y="255"/>
                          <a:pt x="50" y="255"/>
                        </a:cubicBezTo>
                        <a:cubicBezTo>
                          <a:pt x="47" y="255"/>
                          <a:pt x="22" y="250"/>
                          <a:pt x="18" y="213"/>
                        </a:cubicBezTo>
                        <a:cubicBezTo>
                          <a:pt x="164" y="213"/>
                          <a:pt x="164" y="213"/>
                          <a:pt x="164" y="213"/>
                        </a:cubicBezTo>
                        <a:cubicBezTo>
                          <a:pt x="168" y="229"/>
                          <a:pt x="178" y="250"/>
                          <a:pt x="200" y="250"/>
                        </a:cubicBezTo>
                        <a:cubicBezTo>
                          <a:pt x="205" y="250"/>
                          <a:pt x="209" y="246"/>
                          <a:pt x="209" y="241"/>
                        </a:cubicBezTo>
                        <a:cubicBezTo>
                          <a:pt x="209" y="236"/>
                          <a:pt x="205" y="232"/>
                          <a:pt x="200" y="232"/>
                        </a:cubicBezTo>
                        <a:cubicBezTo>
                          <a:pt x="184" y="232"/>
                          <a:pt x="181" y="203"/>
                          <a:pt x="181" y="203"/>
                        </a:cubicBezTo>
                        <a:cubicBezTo>
                          <a:pt x="180" y="198"/>
                          <a:pt x="177" y="195"/>
                          <a:pt x="172" y="195"/>
                        </a:cubicBezTo>
                        <a:cubicBezTo>
                          <a:pt x="56" y="195"/>
                          <a:pt x="56" y="195"/>
                          <a:pt x="56" y="195"/>
                        </a:cubicBezTo>
                        <a:cubicBezTo>
                          <a:pt x="56" y="29"/>
                          <a:pt x="56" y="29"/>
                          <a:pt x="56" y="29"/>
                        </a:cubicBezTo>
                        <a:cubicBezTo>
                          <a:pt x="56" y="23"/>
                          <a:pt x="61" y="18"/>
                          <a:pt x="68" y="18"/>
                        </a:cubicBezTo>
                        <a:cubicBezTo>
                          <a:pt x="229" y="18"/>
                          <a:pt x="229" y="18"/>
                          <a:pt x="229" y="18"/>
                        </a:cubicBezTo>
                        <a:cubicBezTo>
                          <a:pt x="235" y="18"/>
                          <a:pt x="240" y="23"/>
                          <a:pt x="240" y="29"/>
                        </a:cubicBezTo>
                        <a:lnTo>
                          <a:pt x="240" y="212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00"/>
                  </a:p>
                </p:txBody>
              </p:sp>
              <p:sp>
                <p:nvSpPr>
                  <p:cNvPr id="76" name="Freeform 41"/>
                  <p:cNvSpPr>
                    <a:spLocks/>
                  </p:cNvSpPr>
                  <p:nvPr/>
                </p:nvSpPr>
                <p:spPr bwMode="auto">
                  <a:xfrm>
                    <a:off x="-712931" y="4330002"/>
                    <a:ext cx="71347" cy="54848"/>
                  </a:xfrm>
                  <a:custGeom>
                    <a:avLst/>
                    <a:gdLst>
                      <a:gd name="T0" fmla="*/ 63 w 160"/>
                      <a:gd name="T1" fmla="*/ 67 h 123"/>
                      <a:gd name="T2" fmla="*/ 23 w 160"/>
                      <a:gd name="T3" fmla="*/ 38 h 123"/>
                      <a:gd name="T4" fmla="*/ 0 w 160"/>
                      <a:gd name="T5" fmla="*/ 71 h 123"/>
                      <a:gd name="T6" fmla="*/ 68 w 160"/>
                      <a:gd name="T7" fmla="*/ 123 h 123"/>
                      <a:gd name="T8" fmla="*/ 160 w 160"/>
                      <a:gd name="T9" fmla="*/ 29 h 123"/>
                      <a:gd name="T10" fmla="*/ 132 w 160"/>
                      <a:gd name="T11" fmla="*/ 0 h 123"/>
                      <a:gd name="T12" fmla="*/ 63 w 160"/>
                      <a:gd name="T13" fmla="*/ 67 h 1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60" h="123">
                        <a:moveTo>
                          <a:pt x="63" y="67"/>
                        </a:moveTo>
                        <a:lnTo>
                          <a:pt x="23" y="38"/>
                        </a:lnTo>
                        <a:lnTo>
                          <a:pt x="0" y="71"/>
                        </a:lnTo>
                        <a:lnTo>
                          <a:pt x="68" y="123"/>
                        </a:lnTo>
                        <a:lnTo>
                          <a:pt x="160" y="29"/>
                        </a:lnTo>
                        <a:lnTo>
                          <a:pt x="132" y="0"/>
                        </a:lnTo>
                        <a:lnTo>
                          <a:pt x="63" y="67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00"/>
                  </a:p>
                </p:txBody>
              </p:sp>
              <p:sp>
                <p:nvSpPr>
                  <p:cNvPr id="77" name="Freeform 42"/>
                  <p:cNvSpPr>
                    <a:spLocks/>
                  </p:cNvSpPr>
                  <p:nvPr/>
                </p:nvSpPr>
                <p:spPr bwMode="auto">
                  <a:xfrm>
                    <a:off x="-712931" y="4392431"/>
                    <a:ext cx="71347" cy="54848"/>
                  </a:xfrm>
                  <a:custGeom>
                    <a:avLst/>
                    <a:gdLst>
                      <a:gd name="T0" fmla="*/ 63 w 160"/>
                      <a:gd name="T1" fmla="*/ 69 h 123"/>
                      <a:gd name="T2" fmla="*/ 23 w 160"/>
                      <a:gd name="T3" fmla="*/ 38 h 123"/>
                      <a:gd name="T4" fmla="*/ 0 w 160"/>
                      <a:gd name="T5" fmla="*/ 71 h 123"/>
                      <a:gd name="T6" fmla="*/ 68 w 160"/>
                      <a:gd name="T7" fmla="*/ 123 h 123"/>
                      <a:gd name="T8" fmla="*/ 160 w 160"/>
                      <a:gd name="T9" fmla="*/ 31 h 123"/>
                      <a:gd name="T10" fmla="*/ 132 w 160"/>
                      <a:gd name="T11" fmla="*/ 0 h 123"/>
                      <a:gd name="T12" fmla="*/ 63 w 160"/>
                      <a:gd name="T13" fmla="*/ 69 h 1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60" h="123">
                        <a:moveTo>
                          <a:pt x="63" y="69"/>
                        </a:moveTo>
                        <a:lnTo>
                          <a:pt x="23" y="38"/>
                        </a:lnTo>
                        <a:lnTo>
                          <a:pt x="0" y="71"/>
                        </a:lnTo>
                        <a:lnTo>
                          <a:pt x="68" y="123"/>
                        </a:lnTo>
                        <a:lnTo>
                          <a:pt x="160" y="31"/>
                        </a:lnTo>
                        <a:lnTo>
                          <a:pt x="132" y="0"/>
                        </a:lnTo>
                        <a:lnTo>
                          <a:pt x="63" y="69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-594022" y="4052842"/>
                <a:ext cx="192427" cy="203784"/>
                <a:chOff x="-819581" y="4693974"/>
                <a:chExt cx="192427" cy="203784"/>
              </a:xfrm>
              <a:grpFill/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-780758" y="4705881"/>
                  <a:ext cx="143396" cy="15954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00" dirty="0" err="1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8" name="Group 17"/>
                <p:cNvGrpSpPr/>
                <p:nvPr/>
              </p:nvGrpSpPr>
              <p:grpSpPr>
                <a:xfrm>
                  <a:off x="-819581" y="4693974"/>
                  <a:ext cx="192427" cy="203784"/>
                  <a:chOff x="-798546" y="4268020"/>
                  <a:chExt cx="272008" cy="288062"/>
                </a:xfrm>
                <a:grpFill/>
              </p:grpSpPr>
              <p:sp>
                <p:nvSpPr>
                  <p:cNvPr id="64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-633112" y="4352298"/>
                    <a:ext cx="58415" cy="1783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00"/>
                  </a:p>
                </p:txBody>
              </p:sp>
              <p:sp>
                <p:nvSpPr>
                  <p:cNvPr id="65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-633112" y="4415618"/>
                    <a:ext cx="58415" cy="1783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00"/>
                  </a:p>
                </p:txBody>
              </p:sp>
              <p:sp>
                <p:nvSpPr>
                  <p:cNvPr id="66" name="Freeform 40"/>
                  <p:cNvSpPr>
                    <a:spLocks noEditPoints="1"/>
                  </p:cNvSpPr>
                  <p:nvPr/>
                </p:nvSpPr>
                <p:spPr bwMode="auto">
                  <a:xfrm>
                    <a:off x="-798546" y="4268020"/>
                    <a:ext cx="272008" cy="288062"/>
                  </a:xfrm>
                  <a:custGeom>
                    <a:avLst/>
                    <a:gdLst>
                      <a:gd name="T0" fmla="*/ 229 w 258"/>
                      <a:gd name="T1" fmla="*/ 0 h 273"/>
                      <a:gd name="T2" fmla="*/ 68 w 258"/>
                      <a:gd name="T3" fmla="*/ 0 h 273"/>
                      <a:gd name="T4" fmla="*/ 38 w 258"/>
                      <a:gd name="T5" fmla="*/ 29 h 273"/>
                      <a:gd name="T6" fmla="*/ 38 w 258"/>
                      <a:gd name="T7" fmla="*/ 195 h 273"/>
                      <a:gd name="T8" fmla="*/ 9 w 258"/>
                      <a:gd name="T9" fmla="*/ 195 h 273"/>
                      <a:gd name="T10" fmla="*/ 0 w 258"/>
                      <a:gd name="T11" fmla="*/ 204 h 273"/>
                      <a:gd name="T12" fmla="*/ 49 w 258"/>
                      <a:gd name="T13" fmla="*/ 273 h 273"/>
                      <a:gd name="T14" fmla="*/ 50 w 258"/>
                      <a:gd name="T15" fmla="*/ 273 h 273"/>
                      <a:gd name="T16" fmla="*/ 68 w 258"/>
                      <a:gd name="T17" fmla="*/ 273 h 273"/>
                      <a:gd name="T18" fmla="*/ 197 w 258"/>
                      <a:gd name="T19" fmla="*/ 273 h 273"/>
                      <a:gd name="T20" fmla="*/ 206 w 258"/>
                      <a:gd name="T21" fmla="*/ 273 h 273"/>
                      <a:gd name="T22" fmla="*/ 258 w 258"/>
                      <a:gd name="T23" fmla="*/ 212 h 273"/>
                      <a:gd name="T24" fmla="*/ 258 w 258"/>
                      <a:gd name="T25" fmla="*/ 29 h 273"/>
                      <a:gd name="T26" fmla="*/ 229 w 258"/>
                      <a:gd name="T27" fmla="*/ 0 h 273"/>
                      <a:gd name="T28" fmla="*/ 240 w 258"/>
                      <a:gd name="T29" fmla="*/ 212 h 273"/>
                      <a:gd name="T30" fmla="*/ 206 w 258"/>
                      <a:gd name="T31" fmla="*/ 255 h 273"/>
                      <a:gd name="T32" fmla="*/ 197 w 258"/>
                      <a:gd name="T33" fmla="*/ 255 h 273"/>
                      <a:gd name="T34" fmla="*/ 140 w 258"/>
                      <a:gd name="T35" fmla="*/ 255 h 273"/>
                      <a:gd name="T36" fmla="*/ 50 w 258"/>
                      <a:gd name="T37" fmla="*/ 255 h 273"/>
                      <a:gd name="T38" fmla="*/ 18 w 258"/>
                      <a:gd name="T39" fmla="*/ 213 h 273"/>
                      <a:gd name="T40" fmla="*/ 164 w 258"/>
                      <a:gd name="T41" fmla="*/ 213 h 273"/>
                      <a:gd name="T42" fmla="*/ 200 w 258"/>
                      <a:gd name="T43" fmla="*/ 250 h 273"/>
                      <a:gd name="T44" fmla="*/ 209 w 258"/>
                      <a:gd name="T45" fmla="*/ 241 h 273"/>
                      <a:gd name="T46" fmla="*/ 200 w 258"/>
                      <a:gd name="T47" fmla="*/ 232 h 273"/>
                      <a:gd name="T48" fmla="*/ 181 w 258"/>
                      <a:gd name="T49" fmla="*/ 203 h 273"/>
                      <a:gd name="T50" fmla="*/ 172 w 258"/>
                      <a:gd name="T51" fmla="*/ 195 h 273"/>
                      <a:gd name="T52" fmla="*/ 56 w 258"/>
                      <a:gd name="T53" fmla="*/ 195 h 273"/>
                      <a:gd name="T54" fmla="*/ 56 w 258"/>
                      <a:gd name="T55" fmla="*/ 29 h 273"/>
                      <a:gd name="T56" fmla="*/ 68 w 258"/>
                      <a:gd name="T57" fmla="*/ 18 h 273"/>
                      <a:gd name="T58" fmla="*/ 229 w 258"/>
                      <a:gd name="T59" fmla="*/ 18 h 273"/>
                      <a:gd name="T60" fmla="*/ 240 w 258"/>
                      <a:gd name="T61" fmla="*/ 29 h 273"/>
                      <a:gd name="T62" fmla="*/ 240 w 258"/>
                      <a:gd name="T63" fmla="*/ 212 h 2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258" h="273">
                        <a:moveTo>
                          <a:pt x="229" y="0"/>
                        </a:moveTo>
                        <a:cubicBezTo>
                          <a:pt x="68" y="0"/>
                          <a:pt x="68" y="0"/>
                          <a:pt x="68" y="0"/>
                        </a:cubicBezTo>
                        <a:cubicBezTo>
                          <a:pt x="52" y="0"/>
                          <a:pt x="38" y="13"/>
                          <a:pt x="38" y="29"/>
                        </a:cubicBezTo>
                        <a:cubicBezTo>
                          <a:pt x="38" y="195"/>
                          <a:pt x="38" y="195"/>
                          <a:pt x="38" y="195"/>
                        </a:cubicBezTo>
                        <a:cubicBezTo>
                          <a:pt x="9" y="195"/>
                          <a:pt x="9" y="195"/>
                          <a:pt x="9" y="195"/>
                        </a:cubicBezTo>
                        <a:cubicBezTo>
                          <a:pt x="4" y="195"/>
                          <a:pt x="0" y="199"/>
                          <a:pt x="0" y="204"/>
                        </a:cubicBezTo>
                        <a:cubicBezTo>
                          <a:pt x="0" y="267"/>
                          <a:pt x="48" y="273"/>
                          <a:pt x="49" y="273"/>
                        </a:cubicBezTo>
                        <a:cubicBezTo>
                          <a:pt x="49" y="273"/>
                          <a:pt x="49" y="273"/>
                          <a:pt x="50" y="273"/>
                        </a:cubicBezTo>
                        <a:cubicBezTo>
                          <a:pt x="68" y="273"/>
                          <a:pt x="68" y="273"/>
                          <a:pt x="68" y="273"/>
                        </a:cubicBezTo>
                        <a:cubicBezTo>
                          <a:pt x="197" y="273"/>
                          <a:pt x="197" y="273"/>
                          <a:pt x="197" y="273"/>
                        </a:cubicBezTo>
                        <a:cubicBezTo>
                          <a:pt x="206" y="273"/>
                          <a:pt x="206" y="273"/>
                          <a:pt x="206" y="273"/>
                        </a:cubicBezTo>
                        <a:cubicBezTo>
                          <a:pt x="241" y="273"/>
                          <a:pt x="258" y="253"/>
                          <a:pt x="258" y="212"/>
                        </a:cubicBezTo>
                        <a:cubicBezTo>
                          <a:pt x="258" y="29"/>
                          <a:pt x="258" y="29"/>
                          <a:pt x="258" y="29"/>
                        </a:cubicBezTo>
                        <a:cubicBezTo>
                          <a:pt x="258" y="13"/>
                          <a:pt x="245" y="0"/>
                          <a:pt x="229" y="0"/>
                        </a:cubicBezTo>
                        <a:close/>
                        <a:moveTo>
                          <a:pt x="240" y="212"/>
                        </a:moveTo>
                        <a:cubicBezTo>
                          <a:pt x="240" y="252"/>
                          <a:pt x="224" y="255"/>
                          <a:pt x="206" y="255"/>
                        </a:cubicBezTo>
                        <a:cubicBezTo>
                          <a:pt x="197" y="255"/>
                          <a:pt x="197" y="255"/>
                          <a:pt x="197" y="255"/>
                        </a:cubicBezTo>
                        <a:cubicBezTo>
                          <a:pt x="140" y="255"/>
                          <a:pt x="140" y="255"/>
                          <a:pt x="140" y="255"/>
                        </a:cubicBezTo>
                        <a:cubicBezTo>
                          <a:pt x="50" y="255"/>
                          <a:pt x="50" y="255"/>
                          <a:pt x="50" y="255"/>
                        </a:cubicBezTo>
                        <a:cubicBezTo>
                          <a:pt x="47" y="255"/>
                          <a:pt x="22" y="250"/>
                          <a:pt x="18" y="213"/>
                        </a:cubicBezTo>
                        <a:cubicBezTo>
                          <a:pt x="164" y="213"/>
                          <a:pt x="164" y="213"/>
                          <a:pt x="164" y="213"/>
                        </a:cubicBezTo>
                        <a:cubicBezTo>
                          <a:pt x="168" y="229"/>
                          <a:pt x="178" y="250"/>
                          <a:pt x="200" y="250"/>
                        </a:cubicBezTo>
                        <a:cubicBezTo>
                          <a:pt x="205" y="250"/>
                          <a:pt x="209" y="246"/>
                          <a:pt x="209" y="241"/>
                        </a:cubicBezTo>
                        <a:cubicBezTo>
                          <a:pt x="209" y="236"/>
                          <a:pt x="205" y="232"/>
                          <a:pt x="200" y="232"/>
                        </a:cubicBezTo>
                        <a:cubicBezTo>
                          <a:pt x="184" y="232"/>
                          <a:pt x="181" y="203"/>
                          <a:pt x="181" y="203"/>
                        </a:cubicBezTo>
                        <a:cubicBezTo>
                          <a:pt x="180" y="198"/>
                          <a:pt x="177" y="195"/>
                          <a:pt x="172" y="195"/>
                        </a:cubicBezTo>
                        <a:cubicBezTo>
                          <a:pt x="56" y="195"/>
                          <a:pt x="56" y="195"/>
                          <a:pt x="56" y="195"/>
                        </a:cubicBezTo>
                        <a:cubicBezTo>
                          <a:pt x="56" y="29"/>
                          <a:pt x="56" y="29"/>
                          <a:pt x="56" y="29"/>
                        </a:cubicBezTo>
                        <a:cubicBezTo>
                          <a:pt x="56" y="23"/>
                          <a:pt x="61" y="18"/>
                          <a:pt x="68" y="18"/>
                        </a:cubicBezTo>
                        <a:cubicBezTo>
                          <a:pt x="229" y="18"/>
                          <a:pt x="229" y="18"/>
                          <a:pt x="229" y="18"/>
                        </a:cubicBezTo>
                        <a:cubicBezTo>
                          <a:pt x="235" y="18"/>
                          <a:pt x="240" y="23"/>
                          <a:pt x="240" y="29"/>
                        </a:cubicBezTo>
                        <a:lnTo>
                          <a:pt x="240" y="212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00"/>
                  </a:p>
                </p:txBody>
              </p:sp>
              <p:sp>
                <p:nvSpPr>
                  <p:cNvPr id="68" name="Freeform 41"/>
                  <p:cNvSpPr>
                    <a:spLocks/>
                  </p:cNvSpPr>
                  <p:nvPr/>
                </p:nvSpPr>
                <p:spPr bwMode="auto">
                  <a:xfrm>
                    <a:off x="-712931" y="4330002"/>
                    <a:ext cx="71347" cy="54848"/>
                  </a:xfrm>
                  <a:custGeom>
                    <a:avLst/>
                    <a:gdLst>
                      <a:gd name="T0" fmla="*/ 63 w 160"/>
                      <a:gd name="T1" fmla="*/ 67 h 123"/>
                      <a:gd name="T2" fmla="*/ 23 w 160"/>
                      <a:gd name="T3" fmla="*/ 38 h 123"/>
                      <a:gd name="T4" fmla="*/ 0 w 160"/>
                      <a:gd name="T5" fmla="*/ 71 h 123"/>
                      <a:gd name="T6" fmla="*/ 68 w 160"/>
                      <a:gd name="T7" fmla="*/ 123 h 123"/>
                      <a:gd name="T8" fmla="*/ 160 w 160"/>
                      <a:gd name="T9" fmla="*/ 29 h 123"/>
                      <a:gd name="T10" fmla="*/ 132 w 160"/>
                      <a:gd name="T11" fmla="*/ 0 h 123"/>
                      <a:gd name="T12" fmla="*/ 63 w 160"/>
                      <a:gd name="T13" fmla="*/ 67 h 1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60" h="123">
                        <a:moveTo>
                          <a:pt x="63" y="67"/>
                        </a:moveTo>
                        <a:lnTo>
                          <a:pt x="23" y="38"/>
                        </a:lnTo>
                        <a:lnTo>
                          <a:pt x="0" y="71"/>
                        </a:lnTo>
                        <a:lnTo>
                          <a:pt x="68" y="123"/>
                        </a:lnTo>
                        <a:lnTo>
                          <a:pt x="160" y="29"/>
                        </a:lnTo>
                        <a:lnTo>
                          <a:pt x="132" y="0"/>
                        </a:lnTo>
                        <a:lnTo>
                          <a:pt x="63" y="67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00"/>
                  </a:p>
                </p:txBody>
              </p:sp>
              <p:sp>
                <p:nvSpPr>
                  <p:cNvPr id="69" name="Freeform 42"/>
                  <p:cNvSpPr>
                    <a:spLocks/>
                  </p:cNvSpPr>
                  <p:nvPr/>
                </p:nvSpPr>
                <p:spPr bwMode="auto">
                  <a:xfrm>
                    <a:off x="-712931" y="4392431"/>
                    <a:ext cx="71347" cy="54848"/>
                  </a:xfrm>
                  <a:custGeom>
                    <a:avLst/>
                    <a:gdLst>
                      <a:gd name="T0" fmla="*/ 63 w 160"/>
                      <a:gd name="T1" fmla="*/ 69 h 123"/>
                      <a:gd name="T2" fmla="*/ 23 w 160"/>
                      <a:gd name="T3" fmla="*/ 38 h 123"/>
                      <a:gd name="T4" fmla="*/ 0 w 160"/>
                      <a:gd name="T5" fmla="*/ 71 h 123"/>
                      <a:gd name="T6" fmla="*/ 68 w 160"/>
                      <a:gd name="T7" fmla="*/ 123 h 123"/>
                      <a:gd name="T8" fmla="*/ 160 w 160"/>
                      <a:gd name="T9" fmla="*/ 31 h 123"/>
                      <a:gd name="T10" fmla="*/ 132 w 160"/>
                      <a:gd name="T11" fmla="*/ 0 h 123"/>
                      <a:gd name="T12" fmla="*/ 63 w 160"/>
                      <a:gd name="T13" fmla="*/ 69 h 1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60" h="123">
                        <a:moveTo>
                          <a:pt x="63" y="69"/>
                        </a:moveTo>
                        <a:lnTo>
                          <a:pt x="23" y="38"/>
                        </a:lnTo>
                        <a:lnTo>
                          <a:pt x="0" y="71"/>
                        </a:lnTo>
                        <a:lnTo>
                          <a:pt x="68" y="123"/>
                        </a:lnTo>
                        <a:lnTo>
                          <a:pt x="160" y="31"/>
                        </a:lnTo>
                        <a:lnTo>
                          <a:pt x="132" y="0"/>
                        </a:lnTo>
                        <a:lnTo>
                          <a:pt x="63" y="69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300"/>
                  </a:p>
                </p:txBody>
              </p:sp>
            </p:grpSp>
          </p:grpSp>
        </p:grpSp>
      </p:grpSp>
      <p:grpSp>
        <p:nvGrpSpPr>
          <p:cNvPr id="9" name="Group 8"/>
          <p:cNvGrpSpPr/>
          <p:nvPr/>
        </p:nvGrpSpPr>
        <p:grpSpPr>
          <a:xfrm>
            <a:off x="5547619" y="4409544"/>
            <a:ext cx="556197" cy="558800"/>
            <a:chOff x="4669416" y="3629226"/>
            <a:chExt cx="556197" cy="558800"/>
          </a:xfrm>
        </p:grpSpPr>
        <p:sp>
          <p:nvSpPr>
            <p:cNvPr id="90" name="Oval 10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669416" y="3629226"/>
              <a:ext cx="556197" cy="558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>
              <a:noAutofit/>
            </a:bodyPr>
            <a:lstStyle>
              <a:lvl1pPr defTabSz="895350"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193675" indent="-192088" defTabSz="895350"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457200" indent="-261938" defTabSz="895350"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614363" indent="-155575" defTabSz="895350"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746125" indent="-130175" defTabSz="895350"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12033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16605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21177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257492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sz="1300"/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4772737" y="3761396"/>
              <a:ext cx="349555" cy="294461"/>
              <a:chOff x="-5184775" y="2041526"/>
              <a:chExt cx="412750" cy="346075"/>
            </a:xfrm>
            <a:solidFill>
              <a:schemeClr val="tx2"/>
            </a:solidFill>
          </p:grpSpPr>
          <p:sp>
            <p:nvSpPr>
              <p:cNvPr id="92" name="Freeform 162"/>
              <p:cNvSpPr>
                <a:spLocks/>
              </p:cNvSpPr>
              <p:nvPr/>
            </p:nvSpPr>
            <p:spPr bwMode="auto">
              <a:xfrm>
                <a:off x="-5184775" y="2041526"/>
                <a:ext cx="412750" cy="346075"/>
              </a:xfrm>
              <a:custGeom>
                <a:avLst/>
                <a:gdLst>
                  <a:gd name="T0" fmla="*/ 200 w 2567"/>
                  <a:gd name="T1" fmla="*/ 692 h 2157"/>
                  <a:gd name="T2" fmla="*/ 293 w 2567"/>
                  <a:gd name="T3" fmla="*/ 648 h 2157"/>
                  <a:gd name="T4" fmla="*/ 858 w 2567"/>
                  <a:gd name="T5" fmla="*/ 167 h 2157"/>
                  <a:gd name="T6" fmla="*/ 1478 w 2567"/>
                  <a:gd name="T7" fmla="*/ 145 h 2157"/>
                  <a:gd name="T8" fmla="*/ 1819 w 2567"/>
                  <a:gd name="T9" fmla="*/ 155 h 2157"/>
                  <a:gd name="T10" fmla="*/ 2284 w 2567"/>
                  <a:gd name="T11" fmla="*/ 445 h 2157"/>
                  <a:gd name="T12" fmla="*/ 2416 w 2567"/>
                  <a:gd name="T13" fmla="*/ 1382 h 2157"/>
                  <a:gd name="T14" fmla="*/ 2128 w 2567"/>
                  <a:gd name="T15" fmla="*/ 1500 h 2157"/>
                  <a:gd name="T16" fmla="*/ 1442 w 2567"/>
                  <a:gd name="T17" fmla="*/ 1677 h 2157"/>
                  <a:gd name="T18" fmla="*/ 1359 w 2567"/>
                  <a:gd name="T19" fmla="*/ 1702 h 2157"/>
                  <a:gd name="T20" fmla="*/ 903 w 2567"/>
                  <a:gd name="T21" fmla="*/ 2157 h 2157"/>
                  <a:gd name="T22" fmla="*/ 876 w 2567"/>
                  <a:gd name="T23" fmla="*/ 2094 h 2157"/>
                  <a:gd name="T24" fmla="*/ 970 w 2567"/>
                  <a:gd name="T25" fmla="*/ 1493 h 2157"/>
                  <a:gd name="T26" fmla="*/ 482 w 2567"/>
                  <a:gd name="T27" fmla="*/ 1418 h 2157"/>
                  <a:gd name="T28" fmla="*/ 429 w 2567"/>
                  <a:gd name="T29" fmla="*/ 1416 h 2157"/>
                  <a:gd name="T30" fmla="*/ 509 w 2567"/>
                  <a:gd name="T31" fmla="*/ 1240 h 2157"/>
                  <a:gd name="T32" fmla="*/ 495 w 2567"/>
                  <a:gd name="T33" fmla="*/ 1029 h 2157"/>
                  <a:gd name="T34" fmla="*/ 585 w 2567"/>
                  <a:gd name="T35" fmla="*/ 1207 h 2157"/>
                  <a:gd name="T36" fmla="*/ 1417 w 2567"/>
                  <a:gd name="T37" fmla="*/ 1607 h 2157"/>
                  <a:gd name="T38" fmla="*/ 1526 w 2567"/>
                  <a:gd name="T39" fmla="*/ 938 h 2157"/>
                  <a:gd name="T40" fmla="*/ 1253 w 2567"/>
                  <a:gd name="T41" fmla="*/ 918 h 2157"/>
                  <a:gd name="T42" fmla="*/ 1272 w 2567"/>
                  <a:gd name="T43" fmla="*/ 845 h 2157"/>
                  <a:gd name="T44" fmla="*/ 1515 w 2567"/>
                  <a:gd name="T45" fmla="*/ 862 h 2157"/>
                  <a:gd name="T46" fmla="*/ 1526 w 2567"/>
                  <a:gd name="T47" fmla="*/ 648 h 2157"/>
                  <a:gd name="T48" fmla="*/ 1586 w 2567"/>
                  <a:gd name="T49" fmla="*/ 890 h 2157"/>
                  <a:gd name="T50" fmla="*/ 1753 w 2567"/>
                  <a:gd name="T51" fmla="*/ 1425 h 2157"/>
                  <a:gd name="T52" fmla="*/ 2130 w 2567"/>
                  <a:gd name="T53" fmla="*/ 1425 h 2157"/>
                  <a:gd name="T54" fmla="*/ 2492 w 2567"/>
                  <a:gd name="T55" fmla="*/ 945 h 2157"/>
                  <a:gd name="T56" fmla="*/ 2026 w 2567"/>
                  <a:gd name="T57" fmla="*/ 449 h 2157"/>
                  <a:gd name="T58" fmla="*/ 1987 w 2567"/>
                  <a:gd name="T59" fmla="*/ 490 h 2157"/>
                  <a:gd name="T60" fmla="*/ 1950 w 2567"/>
                  <a:gd name="T61" fmla="*/ 444 h 2157"/>
                  <a:gd name="T62" fmla="*/ 1452 w 2567"/>
                  <a:gd name="T63" fmla="*/ 264 h 2157"/>
                  <a:gd name="T64" fmla="*/ 1396 w 2567"/>
                  <a:gd name="T65" fmla="*/ 215 h 2157"/>
                  <a:gd name="T66" fmla="*/ 1123 w 2567"/>
                  <a:gd name="T67" fmla="*/ 90 h 2157"/>
                  <a:gd name="T68" fmla="*/ 1122 w 2567"/>
                  <a:gd name="T69" fmla="*/ 255 h 2157"/>
                  <a:gd name="T70" fmla="*/ 1085 w 2567"/>
                  <a:gd name="T71" fmla="*/ 320 h 2157"/>
                  <a:gd name="T72" fmla="*/ 372 w 2567"/>
                  <a:gd name="T73" fmla="*/ 631 h 2157"/>
                  <a:gd name="T74" fmla="*/ 506 w 2567"/>
                  <a:gd name="T75" fmla="*/ 663 h 2157"/>
                  <a:gd name="T76" fmla="*/ 467 w 2567"/>
                  <a:gd name="T77" fmla="*/ 700 h 2157"/>
                  <a:gd name="T78" fmla="*/ 86 w 2567"/>
                  <a:gd name="T79" fmla="*/ 1093 h 2157"/>
                  <a:gd name="T80" fmla="*/ 583 w 2567"/>
                  <a:gd name="T81" fmla="*/ 802 h 2157"/>
                  <a:gd name="T82" fmla="*/ 706 w 2567"/>
                  <a:gd name="T83" fmla="*/ 713 h 2157"/>
                  <a:gd name="T84" fmla="*/ 663 w 2567"/>
                  <a:gd name="T85" fmla="*/ 556 h 2157"/>
                  <a:gd name="T86" fmla="*/ 776 w 2567"/>
                  <a:gd name="T87" fmla="*/ 684 h 2157"/>
                  <a:gd name="T88" fmla="*/ 825 w 2567"/>
                  <a:gd name="T89" fmla="*/ 862 h 2157"/>
                  <a:gd name="T90" fmla="*/ 1045 w 2567"/>
                  <a:gd name="T91" fmla="*/ 810 h 2157"/>
                  <a:gd name="T92" fmla="*/ 795 w 2567"/>
                  <a:gd name="T93" fmla="*/ 930 h 2157"/>
                  <a:gd name="T94" fmla="*/ 387 w 2567"/>
                  <a:gd name="T95" fmla="*/ 923 h 2157"/>
                  <a:gd name="T96" fmla="*/ 231 w 2567"/>
                  <a:gd name="T97" fmla="*/ 1427 h 2157"/>
                  <a:gd name="T98" fmla="*/ 820 w 2567"/>
                  <a:gd name="T99" fmla="*/ 1507 h 2157"/>
                  <a:gd name="T100" fmla="*/ 595 w 2567"/>
                  <a:gd name="T101" fmla="*/ 1616 h 2157"/>
                  <a:gd name="T102" fmla="*/ 854 w 2567"/>
                  <a:gd name="T103" fmla="*/ 1754 h 2157"/>
                  <a:gd name="T104" fmla="*/ 910 w 2567"/>
                  <a:gd name="T105" fmla="*/ 1701 h 2157"/>
                  <a:gd name="T106" fmla="*/ 872 w 2567"/>
                  <a:gd name="T107" fmla="*/ 1569 h 2157"/>
                  <a:gd name="T108" fmla="*/ 990 w 2567"/>
                  <a:gd name="T109" fmla="*/ 1756 h 2157"/>
                  <a:gd name="T110" fmla="*/ 696 w 2567"/>
                  <a:gd name="T111" fmla="*/ 2069 h 2157"/>
                  <a:gd name="T112" fmla="*/ 644 w 2567"/>
                  <a:gd name="T113" fmla="*/ 2059 h 2157"/>
                  <a:gd name="T114" fmla="*/ 864 w 2567"/>
                  <a:gd name="T115" fmla="*/ 1842 h 2157"/>
                  <a:gd name="T116" fmla="*/ 856 w 2567"/>
                  <a:gd name="T117" fmla="*/ 1829 h 2157"/>
                  <a:gd name="T118" fmla="*/ 571 w 2567"/>
                  <a:gd name="T119" fmla="*/ 1764 h 2157"/>
                  <a:gd name="T120" fmla="*/ 440 w 2567"/>
                  <a:gd name="T121" fmla="*/ 1614 h 2157"/>
                  <a:gd name="T122" fmla="*/ 23 w 2567"/>
                  <a:gd name="T123" fmla="*/ 1190 h 2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67" h="2157">
                    <a:moveTo>
                      <a:pt x="48" y="873"/>
                    </a:moveTo>
                    <a:cubicBezTo>
                      <a:pt x="81" y="796"/>
                      <a:pt x="133" y="734"/>
                      <a:pt x="200" y="692"/>
                    </a:cubicBezTo>
                    <a:cubicBezTo>
                      <a:pt x="229" y="674"/>
                      <a:pt x="260" y="659"/>
                      <a:pt x="293" y="648"/>
                    </a:cubicBezTo>
                    <a:cubicBezTo>
                      <a:pt x="293" y="648"/>
                      <a:pt x="293" y="648"/>
                      <a:pt x="293" y="648"/>
                    </a:cubicBezTo>
                    <a:cubicBezTo>
                      <a:pt x="325" y="404"/>
                      <a:pt x="473" y="235"/>
                      <a:pt x="709" y="174"/>
                    </a:cubicBezTo>
                    <a:cubicBezTo>
                      <a:pt x="758" y="162"/>
                      <a:pt x="809" y="161"/>
                      <a:pt x="858" y="167"/>
                    </a:cubicBezTo>
                    <a:cubicBezTo>
                      <a:pt x="916" y="82"/>
                      <a:pt x="1006" y="28"/>
                      <a:pt x="1114" y="16"/>
                    </a:cubicBezTo>
                    <a:cubicBezTo>
                      <a:pt x="1247" y="0"/>
                      <a:pt x="1383" y="49"/>
                      <a:pt x="1478" y="145"/>
                    </a:cubicBezTo>
                    <a:cubicBezTo>
                      <a:pt x="1478" y="145"/>
                      <a:pt x="1479" y="146"/>
                      <a:pt x="1479" y="146"/>
                    </a:cubicBezTo>
                    <a:cubicBezTo>
                      <a:pt x="1590" y="84"/>
                      <a:pt x="1721" y="105"/>
                      <a:pt x="1819" y="155"/>
                    </a:cubicBezTo>
                    <a:cubicBezTo>
                      <a:pt x="1911" y="201"/>
                      <a:pt x="1996" y="283"/>
                      <a:pt x="2021" y="373"/>
                    </a:cubicBezTo>
                    <a:cubicBezTo>
                      <a:pt x="2061" y="376"/>
                      <a:pt x="2172" y="388"/>
                      <a:pt x="2284" y="445"/>
                    </a:cubicBezTo>
                    <a:cubicBezTo>
                      <a:pt x="2413" y="512"/>
                      <a:pt x="2567" y="652"/>
                      <a:pt x="2567" y="945"/>
                    </a:cubicBezTo>
                    <a:cubicBezTo>
                      <a:pt x="2567" y="1138"/>
                      <a:pt x="2516" y="1285"/>
                      <a:pt x="2416" y="1382"/>
                    </a:cubicBezTo>
                    <a:cubicBezTo>
                      <a:pt x="2300" y="1495"/>
                      <a:pt x="2157" y="1500"/>
                      <a:pt x="2131" y="1500"/>
                    </a:cubicBezTo>
                    <a:cubicBezTo>
                      <a:pt x="2130" y="1500"/>
                      <a:pt x="2129" y="1500"/>
                      <a:pt x="2128" y="1500"/>
                    </a:cubicBezTo>
                    <a:cubicBezTo>
                      <a:pt x="1707" y="1500"/>
                      <a:pt x="1707" y="1500"/>
                      <a:pt x="1707" y="1500"/>
                    </a:cubicBezTo>
                    <a:cubicBezTo>
                      <a:pt x="1648" y="1576"/>
                      <a:pt x="1558" y="1636"/>
                      <a:pt x="1442" y="1677"/>
                    </a:cubicBezTo>
                    <a:cubicBezTo>
                      <a:pt x="1415" y="1687"/>
                      <a:pt x="1389" y="1693"/>
                      <a:pt x="1364" y="1696"/>
                    </a:cubicBezTo>
                    <a:cubicBezTo>
                      <a:pt x="1363" y="1698"/>
                      <a:pt x="1361" y="1700"/>
                      <a:pt x="1359" y="1702"/>
                    </a:cubicBezTo>
                    <a:cubicBezTo>
                      <a:pt x="930" y="2146"/>
                      <a:pt x="930" y="2146"/>
                      <a:pt x="930" y="2146"/>
                    </a:cubicBezTo>
                    <a:cubicBezTo>
                      <a:pt x="923" y="2154"/>
                      <a:pt x="913" y="2157"/>
                      <a:pt x="903" y="2157"/>
                    </a:cubicBezTo>
                    <a:cubicBezTo>
                      <a:pt x="894" y="2157"/>
                      <a:pt x="885" y="2154"/>
                      <a:pt x="877" y="2147"/>
                    </a:cubicBezTo>
                    <a:cubicBezTo>
                      <a:pt x="862" y="2132"/>
                      <a:pt x="862" y="2109"/>
                      <a:pt x="876" y="2094"/>
                    </a:cubicBezTo>
                    <a:cubicBezTo>
                      <a:pt x="1265" y="1692"/>
                      <a:pt x="1265" y="1692"/>
                      <a:pt x="1265" y="1692"/>
                    </a:cubicBezTo>
                    <a:cubicBezTo>
                      <a:pt x="1150" y="1668"/>
                      <a:pt x="1059" y="1579"/>
                      <a:pt x="970" y="1493"/>
                    </a:cubicBezTo>
                    <a:cubicBezTo>
                      <a:pt x="857" y="1385"/>
                      <a:pt x="741" y="1272"/>
                      <a:pt x="575" y="1283"/>
                    </a:cubicBezTo>
                    <a:cubicBezTo>
                      <a:pt x="551" y="1352"/>
                      <a:pt x="490" y="1411"/>
                      <a:pt x="482" y="1418"/>
                    </a:cubicBezTo>
                    <a:cubicBezTo>
                      <a:pt x="475" y="1425"/>
                      <a:pt x="466" y="1428"/>
                      <a:pt x="456" y="1428"/>
                    </a:cubicBezTo>
                    <a:cubicBezTo>
                      <a:pt x="446" y="1428"/>
                      <a:pt x="436" y="1424"/>
                      <a:pt x="429" y="1416"/>
                    </a:cubicBezTo>
                    <a:cubicBezTo>
                      <a:pt x="415" y="1401"/>
                      <a:pt x="416" y="1377"/>
                      <a:pt x="431" y="1363"/>
                    </a:cubicBezTo>
                    <a:cubicBezTo>
                      <a:pt x="450" y="1345"/>
                      <a:pt x="501" y="1288"/>
                      <a:pt x="509" y="1240"/>
                    </a:cubicBezTo>
                    <a:cubicBezTo>
                      <a:pt x="518" y="1185"/>
                      <a:pt x="489" y="1105"/>
                      <a:pt x="477" y="1078"/>
                    </a:cubicBezTo>
                    <a:cubicBezTo>
                      <a:pt x="468" y="1060"/>
                      <a:pt x="476" y="1037"/>
                      <a:pt x="495" y="1029"/>
                    </a:cubicBezTo>
                    <a:cubicBezTo>
                      <a:pt x="514" y="1020"/>
                      <a:pt x="536" y="1029"/>
                      <a:pt x="545" y="1048"/>
                    </a:cubicBezTo>
                    <a:cubicBezTo>
                      <a:pt x="547" y="1051"/>
                      <a:pt x="582" y="1130"/>
                      <a:pt x="585" y="1207"/>
                    </a:cubicBezTo>
                    <a:cubicBezTo>
                      <a:pt x="776" y="1202"/>
                      <a:pt x="906" y="1328"/>
                      <a:pt x="1022" y="1439"/>
                    </a:cubicBezTo>
                    <a:cubicBezTo>
                      <a:pt x="1147" y="1560"/>
                      <a:pt x="1255" y="1664"/>
                      <a:pt x="1417" y="1607"/>
                    </a:cubicBezTo>
                    <a:cubicBezTo>
                      <a:pt x="1586" y="1547"/>
                      <a:pt x="1690" y="1442"/>
                      <a:pt x="1710" y="1311"/>
                    </a:cubicBezTo>
                    <a:cubicBezTo>
                      <a:pt x="1730" y="1181"/>
                      <a:pt x="1661" y="1042"/>
                      <a:pt x="1526" y="938"/>
                    </a:cubicBezTo>
                    <a:cubicBezTo>
                      <a:pt x="1504" y="944"/>
                      <a:pt x="1479" y="947"/>
                      <a:pt x="1452" y="947"/>
                    </a:cubicBezTo>
                    <a:cubicBezTo>
                      <a:pt x="1376" y="947"/>
                      <a:pt x="1289" y="927"/>
                      <a:pt x="1253" y="918"/>
                    </a:cubicBezTo>
                    <a:cubicBezTo>
                      <a:pt x="1233" y="913"/>
                      <a:pt x="1221" y="892"/>
                      <a:pt x="1226" y="872"/>
                    </a:cubicBezTo>
                    <a:cubicBezTo>
                      <a:pt x="1231" y="852"/>
                      <a:pt x="1252" y="840"/>
                      <a:pt x="1272" y="845"/>
                    </a:cubicBezTo>
                    <a:cubicBezTo>
                      <a:pt x="1272" y="845"/>
                      <a:pt x="1326" y="859"/>
                      <a:pt x="1385" y="866"/>
                    </a:cubicBezTo>
                    <a:cubicBezTo>
                      <a:pt x="1492" y="880"/>
                      <a:pt x="1514" y="863"/>
                      <a:pt x="1515" y="862"/>
                    </a:cubicBezTo>
                    <a:cubicBezTo>
                      <a:pt x="1536" y="844"/>
                      <a:pt x="1525" y="760"/>
                      <a:pt x="1503" y="696"/>
                    </a:cubicBezTo>
                    <a:cubicBezTo>
                      <a:pt x="1496" y="676"/>
                      <a:pt x="1506" y="655"/>
                      <a:pt x="1526" y="648"/>
                    </a:cubicBezTo>
                    <a:cubicBezTo>
                      <a:pt x="1545" y="641"/>
                      <a:pt x="1567" y="651"/>
                      <a:pt x="1573" y="671"/>
                    </a:cubicBezTo>
                    <a:cubicBezTo>
                      <a:pt x="1583" y="698"/>
                      <a:pt x="1622" y="818"/>
                      <a:pt x="1586" y="890"/>
                    </a:cubicBezTo>
                    <a:cubicBezTo>
                      <a:pt x="1733" y="1009"/>
                      <a:pt x="1807" y="1170"/>
                      <a:pt x="1784" y="1323"/>
                    </a:cubicBezTo>
                    <a:cubicBezTo>
                      <a:pt x="1779" y="1359"/>
                      <a:pt x="1768" y="1393"/>
                      <a:pt x="1753" y="1425"/>
                    </a:cubicBezTo>
                    <a:cubicBezTo>
                      <a:pt x="2128" y="1425"/>
                      <a:pt x="2128" y="1425"/>
                      <a:pt x="2128" y="1425"/>
                    </a:cubicBezTo>
                    <a:cubicBezTo>
                      <a:pt x="2130" y="1425"/>
                      <a:pt x="2130" y="1425"/>
                      <a:pt x="2130" y="1425"/>
                    </a:cubicBezTo>
                    <a:cubicBezTo>
                      <a:pt x="2131" y="1425"/>
                      <a:pt x="2262" y="1427"/>
                      <a:pt x="2365" y="1327"/>
                    </a:cubicBezTo>
                    <a:cubicBezTo>
                      <a:pt x="2449" y="1245"/>
                      <a:pt x="2492" y="1116"/>
                      <a:pt x="2492" y="945"/>
                    </a:cubicBezTo>
                    <a:cubicBezTo>
                      <a:pt x="2492" y="742"/>
                      <a:pt x="2412" y="596"/>
                      <a:pt x="2252" y="513"/>
                    </a:cubicBezTo>
                    <a:cubicBezTo>
                      <a:pt x="2160" y="465"/>
                      <a:pt x="2067" y="452"/>
                      <a:pt x="2026" y="449"/>
                    </a:cubicBezTo>
                    <a:cubicBezTo>
                      <a:pt x="2025" y="453"/>
                      <a:pt x="2024" y="457"/>
                      <a:pt x="2024" y="461"/>
                    </a:cubicBezTo>
                    <a:cubicBezTo>
                      <a:pt x="2020" y="478"/>
                      <a:pt x="2004" y="490"/>
                      <a:pt x="1987" y="490"/>
                    </a:cubicBezTo>
                    <a:cubicBezTo>
                      <a:pt x="1984" y="490"/>
                      <a:pt x="1982" y="490"/>
                      <a:pt x="1979" y="489"/>
                    </a:cubicBezTo>
                    <a:cubicBezTo>
                      <a:pt x="1959" y="485"/>
                      <a:pt x="1946" y="465"/>
                      <a:pt x="1950" y="444"/>
                    </a:cubicBezTo>
                    <a:cubicBezTo>
                      <a:pt x="1966" y="372"/>
                      <a:pt x="1895" y="277"/>
                      <a:pt x="1786" y="222"/>
                    </a:cubicBezTo>
                    <a:cubicBezTo>
                      <a:pt x="1686" y="172"/>
                      <a:pt x="1545" y="156"/>
                      <a:pt x="1452" y="264"/>
                    </a:cubicBezTo>
                    <a:cubicBezTo>
                      <a:pt x="1439" y="280"/>
                      <a:pt x="1415" y="282"/>
                      <a:pt x="1400" y="268"/>
                    </a:cubicBezTo>
                    <a:cubicBezTo>
                      <a:pt x="1384" y="255"/>
                      <a:pt x="1382" y="231"/>
                      <a:pt x="1396" y="215"/>
                    </a:cubicBezTo>
                    <a:cubicBezTo>
                      <a:pt x="1403" y="207"/>
                      <a:pt x="1411" y="199"/>
                      <a:pt x="1418" y="191"/>
                    </a:cubicBezTo>
                    <a:cubicBezTo>
                      <a:pt x="1341" y="117"/>
                      <a:pt x="1228" y="78"/>
                      <a:pt x="1123" y="90"/>
                    </a:cubicBezTo>
                    <a:cubicBezTo>
                      <a:pt x="1049" y="99"/>
                      <a:pt x="985" y="131"/>
                      <a:pt x="940" y="183"/>
                    </a:cubicBezTo>
                    <a:cubicBezTo>
                      <a:pt x="1040" y="209"/>
                      <a:pt x="1117" y="252"/>
                      <a:pt x="1122" y="255"/>
                    </a:cubicBezTo>
                    <a:cubicBezTo>
                      <a:pt x="1140" y="266"/>
                      <a:pt x="1146" y="289"/>
                      <a:pt x="1136" y="307"/>
                    </a:cubicBezTo>
                    <a:cubicBezTo>
                      <a:pt x="1126" y="325"/>
                      <a:pt x="1103" y="331"/>
                      <a:pt x="1085" y="320"/>
                    </a:cubicBezTo>
                    <a:cubicBezTo>
                      <a:pt x="1083" y="319"/>
                      <a:pt x="885" y="206"/>
                      <a:pt x="727" y="247"/>
                    </a:cubicBezTo>
                    <a:cubicBezTo>
                      <a:pt x="529" y="298"/>
                      <a:pt x="406" y="431"/>
                      <a:pt x="372" y="631"/>
                    </a:cubicBezTo>
                    <a:cubicBezTo>
                      <a:pt x="403" y="626"/>
                      <a:pt x="435" y="624"/>
                      <a:pt x="469" y="625"/>
                    </a:cubicBezTo>
                    <a:cubicBezTo>
                      <a:pt x="490" y="625"/>
                      <a:pt x="506" y="643"/>
                      <a:pt x="506" y="663"/>
                    </a:cubicBezTo>
                    <a:cubicBezTo>
                      <a:pt x="505" y="684"/>
                      <a:pt x="489" y="700"/>
                      <a:pt x="468" y="700"/>
                    </a:cubicBezTo>
                    <a:cubicBezTo>
                      <a:pt x="468" y="700"/>
                      <a:pt x="468" y="700"/>
                      <a:pt x="467" y="700"/>
                    </a:cubicBezTo>
                    <a:cubicBezTo>
                      <a:pt x="299" y="696"/>
                      <a:pt x="174" y="768"/>
                      <a:pt x="117" y="902"/>
                    </a:cubicBezTo>
                    <a:cubicBezTo>
                      <a:pt x="93" y="960"/>
                      <a:pt x="83" y="1027"/>
                      <a:pt x="86" y="1093"/>
                    </a:cubicBezTo>
                    <a:cubicBezTo>
                      <a:pt x="162" y="1023"/>
                      <a:pt x="308" y="889"/>
                      <a:pt x="340" y="864"/>
                    </a:cubicBezTo>
                    <a:cubicBezTo>
                      <a:pt x="400" y="816"/>
                      <a:pt x="491" y="793"/>
                      <a:pt x="583" y="802"/>
                    </a:cubicBezTo>
                    <a:cubicBezTo>
                      <a:pt x="620" y="805"/>
                      <a:pt x="656" y="811"/>
                      <a:pt x="690" y="819"/>
                    </a:cubicBezTo>
                    <a:cubicBezTo>
                      <a:pt x="702" y="798"/>
                      <a:pt x="721" y="749"/>
                      <a:pt x="706" y="713"/>
                    </a:cubicBezTo>
                    <a:cubicBezTo>
                      <a:pt x="681" y="651"/>
                      <a:pt x="653" y="609"/>
                      <a:pt x="653" y="608"/>
                    </a:cubicBezTo>
                    <a:cubicBezTo>
                      <a:pt x="641" y="591"/>
                      <a:pt x="646" y="568"/>
                      <a:pt x="663" y="556"/>
                    </a:cubicBezTo>
                    <a:cubicBezTo>
                      <a:pt x="681" y="545"/>
                      <a:pt x="704" y="550"/>
                      <a:pt x="715" y="567"/>
                    </a:cubicBezTo>
                    <a:cubicBezTo>
                      <a:pt x="717" y="569"/>
                      <a:pt x="748" y="616"/>
                      <a:pt x="776" y="684"/>
                    </a:cubicBezTo>
                    <a:cubicBezTo>
                      <a:pt x="800" y="743"/>
                      <a:pt x="779" y="805"/>
                      <a:pt x="764" y="838"/>
                    </a:cubicBezTo>
                    <a:cubicBezTo>
                      <a:pt x="785" y="845"/>
                      <a:pt x="806" y="853"/>
                      <a:pt x="825" y="862"/>
                    </a:cubicBezTo>
                    <a:cubicBezTo>
                      <a:pt x="850" y="873"/>
                      <a:pt x="933" y="837"/>
                      <a:pt x="993" y="799"/>
                    </a:cubicBezTo>
                    <a:cubicBezTo>
                      <a:pt x="1011" y="788"/>
                      <a:pt x="1034" y="793"/>
                      <a:pt x="1045" y="810"/>
                    </a:cubicBezTo>
                    <a:cubicBezTo>
                      <a:pt x="1056" y="827"/>
                      <a:pt x="1051" y="851"/>
                      <a:pt x="1034" y="862"/>
                    </a:cubicBezTo>
                    <a:cubicBezTo>
                      <a:pt x="996" y="886"/>
                      <a:pt x="867" y="963"/>
                      <a:pt x="795" y="930"/>
                    </a:cubicBezTo>
                    <a:cubicBezTo>
                      <a:pt x="733" y="903"/>
                      <a:pt x="659" y="884"/>
                      <a:pt x="576" y="877"/>
                    </a:cubicBezTo>
                    <a:cubicBezTo>
                      <a:pt x="490" y="869"/>
                      <a:pt x="422" y="895"/>
                      <a:pt x="387" y="923"/>
                    </a:cubicBezTo>
                    <a:cubicBezTo>
                      <a:pt x="355" y="947"/>
                      <a:pt x="189" y="1100"/>
                      <a:pt x="99" y="1184"/>
                    </a:cubicBezTo>
                    <a:cubicBezTo>
                      <a:pt x="120" y="1275"/>
                      <a:pt x="165" y="1362"/>
                      <a:pt x="231" y="1427"/>
                    </a:cubicBezTo>
                    <a:cubicBezTo>
                      <a:pt x="365" y="1560"/>
                      <a:pt x="557" y="1582"/>
                      <a:pt x="771" y="1488"/>
                    </a:cubicBezTo>
                    <a:cubicBezTo>
                      <a:pt x="790" y="1480"/>
                      <a:pt x="812" y="1488"/>
                      <a:pt x="820" y="1507"/>
                    </a:cubicBezTo>
                    <a:cubicBezTo>
                      <a:pt x="829" y="1526"/>
                      <a:pt x="820" y="1549"/>
                      <a:pt x="801" y="1557"/>
                    </a:cubicBezTo>
                    <a:cubicBezTo>
                      <a:pt x="730" y="1588"/>
                      <a:pt x="661" y="1608"/>
                      <a:pt x="595" y="1616"/>
                    </a:cubicBezTo>
                    <a:cubicBezTo>
                      <a:pt x="595" y="1660"/>
                      <a:pt x="605" y="1692"/>
                      <a:pt x="625" y="1712"/>
                    </a:cubicBezTo>
                    <a:cubicBezTo>
                      <a:pt x="668" y="1757"/>
                      <a:pt x="763" y="1756"/>
                      <a:pt x="854" y="1754"/>
                    </a:cubicBezTo>
                    <a:cubicBezTo>
                      <a:pt x="874" y="1753"/>
                      <a:pt x="895" y="1753"/>
                      <a:pt x="915" y="1753"/>
                    </a:cubicBezTo>
                    <a:cubicBezTo>
                      <a:pt x="916" y="1737"/>
                      <a:pt x="915" y="1719"/>
                      <a:pt x="910" y="1701"/>
                    </a:cubicBezTo>
                    <a:cubicBezTo>
                      <a:pt x="897" y="1656"/>
                      <a:pt x="869" y="1622"/>
                      <a:pt x="868" y="1622"/>
                    </a:cubicBezTo>
                    <a:cubicBezTo>
                      <a:pt x="855" y="1606"/>
                      <a:pt x="857" y="1583"/>
                      <a:pt x="872" y="1569"/>
                    </a:cubicBezTo>
                    <a:cubicBezTo>
                      <a:pt x="888" y="1555"/>
                      <a:pt x="912" y="1557"/>
                      <a:pt x="925" y="1573"/>
                    </a:cubicBezTo>
                    <a:cubicBezTo>
                      <a:pt x="928" y="1576"/>
                      <a:pt x="997" y="1658"/>
                      <a:pt x="990" y="1756"/>
                    </a:cubicBezTo>
                    <a:cubicBezTo>
                      <a:pt x="986" y="1810"/>
                      <a:pt x="959" y="1858"/>
                      <a:pt x="912" y="1899"/>
                    </a:cubicBezTo>
                    <a:cubicBezTo>
                      <a:pt x="771" y="2019"/>
                      <a:pt x="699" y="2067"/>
                      <a:pt x="696" y="2069"/>
                    </a:cubicBezTo>
                    <a:cubicBezTo>
                      <a:pt x="690" y="2073"/>
                      <a:pt x="682" y="2075"/>
                      <a:pt x="675" y="2075"/>
                    </a:cubicBezTo>
                    <a:cubicBezTo>
                      <a:pt x="663" y="2075"/>
                      <a:pt x="651" y="2070"/>
                      <a:pt x="644" y="2059"/>
                    </a:cubicBezTo>
                    <a:cubicBezTo>
                      <a:pt x="632" y="2042"/>
                      <a:pt x="637" y="2018"/>
                      <a:pt x="654" y="2007"/>
                    </a:cubicBezTo>
                    <a:cubicBezTo>
                      <a:pt x="655" y="2006"/>
                      <a:pt x="727" y="1958"/>
                      <a:pt x="864" y="1842"/>
                    </a:cubicBezTo>
                    <a:cubicBezTo>
                      <a:pt x="869" y="1837"/>
                      <a:pt x="873" y="1833"/>
                      <a:pt x="877" y="1828"/>
                    </a:cubicBezTo>
                    <a:cubicBezTo>
                      <a:pt x="870" y="1829"/>
                      <a:pt x="863" y="1829"/>
                      <a:pt x="856" y="1829"/>
                    </a:cubicBezTo>
                    <a:cubicBezTo>
                      <a:pt x="837" y="1829"/>
                      <a:pt x="819" y="1830"/>
                      <a:pt x="801" y="1830"/>
                    </a:cubicBezTo>
                    <a:cubicBezTo>
                      <a:pt x="712" y="1830"/>
                      <a:pt x="626" y="1821"/>
                      <a:pt x="571" y="1764"/>
                    </a:cubicBezTo>
                    <a:cubicBezTo>
                      <a:pt x="538" y="1730"/>
                      <a:pt x="521" y="1683"/>
                      <a:pt x="520" y="1621"/>
                    </a:cubicBezTo>
                    <a:cubicBezTo>
                      <a:pt x="493" y="1621"/>
                      <a:pt x="466" y="1618"/>
                      <a:pt x="440" y="1614"/>
                    </a:cubicBezTo>
                    <a:cubicBezTo>
                      <a:pt x="341" y="1599"/>
                      <a:pt x="250" y="1552"/>
                      <a:pt x="178" y="1481"/>
                    </a:cubicBezTo>
                    <a:cubicBezTo>
                      <a:pt x="101" y="1405"/>
                      <a:pt x="46" y="1302"/>
                      <a:pt x="23" y="1190"/>
                    </a:cubicBezTo>
                    <a:cubicBezTo>
                      <a:pt x="0" y="1079"/>
                      <a:pt x="9" y="966"/>
                      <a:pt x="48" y="8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00"/>
              </a:p>
            </p:txBody>
          </p:sp>
          <p:sp>
            <p:nvSpPr>
              <p:cNvPr id="93" name="Freeform 163"/>
              <p:cNvSpPr>
                <a:spLocks/>
              </p:cNvSpPr>
              <p:nvPr/>
            </p:nvSpPr>
            <p:spPr bwMode="auto">
              <a:xfrm>
                <a:off x="-4906963" y="2120901"/>
                <a:ext cx="107950" cy="119063"/>
              </a:xfrm>
              <a:custGeom>
                <a:avLst/>
                <a:gdLst>
                  <a:gd name="T0" fmla="*/ 313 w 679"/>
                  <a:gd name="T1" fmla="*/ 340 h 746"/>
                  <a:gd name="T2" fmla="*/ 161 w 679"/>
                  <a:gd name="T3" fmla="*/ 241 h 746"/>
                  <a:gd name="T4" fmla="*/ 42 w 679"/>
                  <a:gd name="T5" fmla="*/ 304 h 746"/>
                  <a:gd name="T6" fmla="*/ 39 w 679"/>
                  <a:gd name="T7" fmla="*/ 304 h 746"/>
                  <a:gd name="T8" fmla="*/ 2 w 679"/>
                  <a:gd name="T9" fmla="*/ 269 h 746"/>
                  <a:gd name="T10" fmla="*/ 37 w 679"/>
                  <a:gd name="T11" fmla="*/ 229 h 746"/>
                  <a:gd name="T12" fmla="*/ 111 w 679"/>
                  <a:gd name="T13" fmla="*/ 181 h 746"/>
                  <a:gd name="T14" fmla="*/ 108 w 679"/>
                  <a:gd name="T15" fmla="*/ 56 h 746"/>
                  <a:gd name="T16" fmla="*/ 129 w 679"/>
                  <a:gd name="T17" fmla="*/ 8 h 746"/>
                  <a:gd name="T18" fmla="*/ 178 w 679"/>
                  <a:gd name="T19" fmla="*/ 29 h 746"/>
                  <a:gd name="T20" fmla="*/ 192 w 679"/>
                  <a:gd name="T21" fmla="*/ 173 h 746"/>
                  <a:gd name="T22" fmla="*/ 358 w 679"/>
                  <a:gd name="T23" fmla="*/ 280 h 746"/>
                  <a:gd name="T24" fmla="*/ 433 w 679"/>
                  <a:gd name="T25" fmla="*/ 486 h 746"/>
                  <a:gd name="T26" fmla="*/ 569 w 679"/>
                  <a:gd name="T27" fmla="*/ 451 h 746"/>
                  <a:gd name="T28" fmla="*/ 576 w 679"/>
                  <a:gd name="T29" fmla="*/ 353 h 746"/>
                  <a:gd name="T30" fmla="*/ 606 w 679"/>
                  <a:gd name="T31" fmla="*/ 309 h 746"/>
                  <a:gd name="T32" fmla="*/ 650 w 679"/>
                  <a:gd name="T33" fmla="*/ 338 h 746"/>
                  <a:gd name="T34" fmla="*/ 593 w 679"/>
                  <a:gd name="T35" fmla="*/ 523 h 746"/>
                  <a:gd name="T36" fmla="*/ 430 w 679"/>
                  <a:gd name="T37" fmla="*/ 563 h 746"/>
                  <a:gd name="T38" fmla="*/ 405 w 679"/>
                  <a:gd name="T39" fmla="*/ 718 h 746"/>
                  <a:gd name="T40" fmla="*/ 368 w 679"/>
                  <a:gd name="T41" fmla="*/ 746 h 746"/>
                  <a:gd name="T42" fmla="*/ 359 w 679"/>
                  <a:gd name="T43" fmla="*/ 745 h 746"/>
                  <a:gd name="T44" fmla="*/ 332 w 679"/>
                  <a:gd name="T45" fmla="*/ 700 h 746"/>
                  <a:gd name="T46" fmla="*/ 313 w 679"/>
                  <a:gd name="T47" fmla="*/ 340 h 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79" h="746">
                    <a:moveTo>
                      <a:pt x="313" y="340"/>
                    </a:moveTo>
                    <a:cubicBezTo>
                      <a:pt x="245" y="289"/>
                      <a:pt x="191" y="257"/>
                      <a:pt x="161" y="241"/>
                    </a:cubicBezTo>
                    <a:cubicBezTo>
                      <a:pt x="115" y="299"/>
                      <a:pt x="45" y="304"/>
                      <a:pt x="42" y="304"/>
                    </a:cubicBezTo>
                    <a:cubicBezTo>
                      <a:pt x="41" y="304"/>
                      <a:pt x="40" y="304"/>
                      <a:pt x="39" y="304"/>
                    </a:cubicBezTo>
                    <a:cubicBezTo>
                      <a:pt x="20" y="304"/>
                      <a:pt x="3" y="289"/>
                      <a:pt x="2" y="269"/>
                    </a:cubicBezTo>
                    <a:cubicBezTo>
                      <a:pt x="0" y="249"/>
                      <a:pt x="16" y="231"/>
                      <a:pt x="37" y="229"/>
                    </a:cubicBezTo>
                    <a:cubicBezTo>
                      <a:pt x="37" y="229"/>
                      <a:pt x="88" y="225"/>
                      <a:pt x="111" y="181"/>
                    </a:cubicBezTo>
                    <a:cubicBezTo>
                      <a:pt x="132" y="140"/>
                      <a:pt x="116" y="77"/>
                      <a:pt x="108" y="56"/>
                    </a:cubicBezTo>
                    <a:cubicBezTo>
                      <a:pt x="100" y="37"/>
                      <a:pt x="110" y="15"/>
                      <a:pt x="129" y="8"/>
                    </a:cubicBezTo>
                    <a:cubicBezTo>
                      <a:pt x="149" y="0"/>
                      <a:pt x="170" y="10"/>
                      <a:pt x="178" y="29"/>
                    </a:cubicBezTo>
                    <a:cubicBezTo>
                      <a:pt x="179" y="33"/>
                      <a:pt x="206" y="103"/>
                      <a:pt x="192" y="173"/>
                    </a:cubicBezTo>
                    <a:cubicBezTo>
                      <a:pt x="225" y="190"/>
                      <a:pt x="283" y="224"/>
                      <a:pt x="358" y="280"/>
                    </a:cubicBezTo>
                    <a:cubicBezTo>
                      <a:pt x="413" y="322"/>
                      <a:pt x="431" y="404"/>
                      <a:pt x="433" y="486"/>
                    </a:cubicBezTo>
                    <a:cubicBezTo>
                      <a:pt x="472" y="477"/>
                      <a:pt x="534" y="463"/>
                      <a:pt x="569" y="451"/>
                    </a:cubicBezTo>
                    <a:cubicBezTo>
                      <a:pt x="580" y="448"/>
                      <a:pt x="586" y="399"/>
                      <a:pt x="576" y="353"/>
                    </a:cubicBezTo>
                    <a:cubicBezTo>
                      <a:pt x="572" y="332"/>
                      <a:pt x="585" y="313"/>
                      <a:pt x="606" y="309"/>
                    </a:cubicBezTo>
                    <a:cubicBezTo>
                      <a:pt x="626" y="304"/>
                      <a:pt x="646" y="317"/>
                      <a:pt x="650" y="338"/>
                    </a:cubicBezTo>
                    <a:cubicBezTo>
                      <a:pt x="653" y="354"/>
                      <a:pt x="679" y="494"/>
                      <a:pt x="593" y="523"/>
                    </a:cubicBezTo>
                    <a:cubicBezTo>
                      <a:pt x="548" y="538"/>
                      <a:pt x="467" y="555"/>
                      <a:pt x="430" y="563"/>
                    </a:cubicBezTo>
                    <a:cubicBezTo>
                      <a:pt x="424" y="639"/>
                      <a:pt x="409" y="703"/>
                      <a:pt x="405" y="718"/>
                    </a:cubicBezTo>
                    <a:cubicBezTo>
                      <a:pt x="401" y="735"/>
                      <a:pt x="385" y="746"/>
                      <a:pt x="368" y="746"/>
                    </a:cubicBezTo>
                    <a:cubicBezTo>
                      <a:pt x="366" y="746"/>
                      <a:pt x="362" y="746"/>
                      <a:pt x="359" y="745"/>
                    </a:cubicBezTo>
                    <a:cubicBezTo>
                      <a:pt x="339" y="740"/>
                      <a:pt x="327" y="720"/>
                      <a:pt x="332" y="700"/>
                    </a:cubicBezTo>
                    <a:cubicBezTo>
                      <a:pt x="360" y="587"/>
                      <a:pt x="379" y="390"/>
                      <a:pt x="313" y="3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00"/>
              </a:p>
            </p:txBody>
          </p:sp>
          <p:sp>
            <p:nvSpPr>
              <p:cNvPr id="94" name="Freeform 164"/>
              <p:cNvSpPr>
                <a:spLocks/>
              </p:cNvSpPr>
              <p:nvPr/>
            </p:nvSpPr>
            <p:spPr bwMode="auto">
              <a:xfrm>
                <a:off x="-5030788" y="2105026"/>
                <a:ext cx="125412" cy="52388"/>
              </a:xfrm>
              <a:custGeom>
                <a:avLst/>
                <a:gdLst>
                  <a:gd name="T0" fmla="*/ 712 w 779"/>
                  <a:gd name="T1" fmla="*/ 160 h 323"/>
                  <a:gd name="T2" fmla="*/ 511 w 779"/>
                  <a:gd name="T3" fmla="*/ 101 h 323"/>
                  <a:gd name="T4" fmla="*/ 282 w 779"/>
                  <a:gd name="T5" fmla="*/ 305 h 323"/>
                  <a:gd name="T6" fmla="*/ 249 w 779"/>
                  <a:gd name="T7" fmla="*/ 323 h 323"/>
                  <a:gd name="T8" fmla="*/ 230 w 779"/>
                  <a:gd name="T9" fmla="*/ 318 h 323"/>
                  <a:gd name="T10" fmla="*/ 217 w 779"/>
                  <a:gd name="T11" fmla="*/ 266 h 323"/>
                  <a:gd name="T12" fmla="*/ 263 w 779"/>
                  <a:gd name="T13" fmla="*/ 202 h 323"/>
                  <a:gd name="T14" fmla="*/ 196 w 779"/>
                  <a:gd name="T15" fmla="*/ 128 h 323"/>
                  <a:gd name="T16" fmla="*/ 44 w 779"/>
                  <a:gd name="T17" fmla="*/ 137 h 323"/>
                  <a:gd name="T18" fmla="*/ 2 w 779"/>
                  <a:gd name="T19" fmla="*/ 104 h 323"/>
                  <a:gd name="T20" fmla="*/ 35 w 779"/>
                  <a:gd name="T21" fmla="*/ 62 h 323"/>
                  <a:gd name="T22" fmla="*/ 196 w 779"/>
                  <a:gd name="T23" fmla="*/ 53 h 323"/>
                  <a:gd name="T24" fmla="*/ 318 w 779"/>
                  <a:gd name="T25" fmla="*/ 137 h 323"/>
                  <a:gd name="T26" fmla="*/ 498 w 779"/>
                  <a:gd name="T27" fmla="*/ 27 h 323"/>
                  <a:gd name="T28" fmla="*/ 764 w 779"/>
                  <a:gd name="T29" fmla="*/ 105 h 323"/>
                  <a:gd name="T30" fmla="*/ 765 w 779"/>
                  <a:gd name="T31" fmla="*/ 158 h 323"/>
                  <a:gd name="T32" fmla="*/ 712 w 779"/>
                  <a:gd name="T33" fmla="*/ 160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79" h="323">
                    <a:moveTo>
                      <a:pt x="712" y="160"/>
                    </a:moveTo>
                    <a:cubicBezTo>
                      <a:pt x="711" y="159"/>
                      <a:pt x="625" y="80"/>
                      <a:pt x="511" y="101"/>
                    </a:cubicBezTo>
                    <a:cubicBezTo>
                      <a:pt x="414" y="118"/>
                      <a:pt x="313" y="254"/>
                      <a:pt x="282" y="305"/>
                    </a:cubicBezTo>
                    <a:cubicBezTo>
                      <a:pt x="275" y="317"/>
                      <a:pt x="262" y="323"/>
                      <a:pt x="249" y="323"/>
                    </a:cubicBezTo>
                    <a:cubicBezTo>
                      <a:pt x="243" y="323"/>
                      <a:pt x="236" y="321"/>
                      <a:pt x="230" y="318"/>
                    </a:cubicBezTo>
                    <a:cubicBezTo>
                      <a:pt x="212" y="307"/>
                      <a:pt x="207" y="284"/>
                      <a:pt x="217" y="266"/>
                    </a:cubicBezTo>
                    <a:cubicBezTo>
                      <a:pt x="219" y="263"/>
                      <a:pt x="236" y="236"/>
                      <a:pt x="263" y="202"/>
                    </a:cubicBezTo>
                    <a:cubicBezTo>
                      <a:pt x="258" y="186"/>
                      <a:pt x="240" y="128"/>
                      <a:pt x="196" y="128"/>
                    </a:cubicBezTo>
                    <a:cubicBezTo>
                      <a:pt x="115" y="128"/>
                      <a:pt x="45" y="137"/>
                      <a:pt x="44" y="137"/>
                    </a:cubicBezTo>
                    <a:cubicBezTo>
                      <a:pt x="24" y="140"/>
                      <a:pt x="5" y="125"/>
                      <a:pt x="2" y="104"/>
                    </a:cubicBezTo>
                    <a:cubicBezTo>
                      <a:pt x="0" y="84"/>
                      <a:pt x="14" y="65"/>
                      <a:pt x="35" y="62"/>
                    </a:cubicBezTo>
                    <a:cubicBezTo>
                      <a:pt x="38" y="62"/>
                      <a:pt x="110" y="53"/>
                      <a:pt x="196" y="53"/>
                    </a:cubicBezTo>
                    <a:cubicBezTo>
                      <a:pt x="258" y="53"/>
                      <a:pt x="297" y="95"/>
                      <a:pt x="318" y="137"/>
                    </a:cubicBezTo>
                    <a:cubicBezTo>
                      <a:pt x="367" y="87"/>
                      <a:pt x="430" y="39"/>
                      <a:pt x="498" y="27"/>
                    </a:cubicBezTo>
                    <a:cubicBezTo>
                      <a:pt x="649" y="0"/>
                      <a:pt x="759" y="101"/>
                      <a:pt x="764" y="105"/>
                    </a:cubicBezTo>
                    <a:cubicBezTo>
                      <a:pt x="779" y="119"/>
                      <a:pt x="779" y="143"/>
                      <a:pt x="765" y="158"/>
                    </a:cubicBezTo>
                    <a:cubicBezTo>
                      <a:pt x="751" y="173"/>
                      <a:pt x="728" y="174"/>
                      <a:pt x="712" y="1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00"/>
              </a:p>
            </p:txBody>
          </p:sp>
          <p:sp>
            <p:nvSpPr>
              <p:cNvPr id="95" name="Freeform 165"/>
              <p:cNvSpPr>
                <a:spLocks/>
              </p:cNvSpPr>
              <p:nvPr/>
            </p:nvSpPr>
            <p:spPr bwMode="auto">
              <a:xfrm>
                <a:off x="-5030788" y="2192338"/>
                <a:ext cx="88900" cy="71438"/>
              </a:xfrm>
              <a:custGeom>
                <a:avLst/>
                <a:gdLst>
                  <a:gd name="T0" fmla="*/ 554 w 557"/>
                  <a:gd name="T1" fmla="*/ 397 h 439"/>
                  <a:gd name="T2" fmla="*/ 522 w 557"/>
                  <a:gd name="T3" fmla="*/ 439 h 439"/>
                  <a:gd name="T4" fmla="*/ 517 w 557"/>
                  <a:gd name="T5" fmla="*/ 439 h 439"/>
                  <a:gd name="T6" fmla="*/ 480 w 557"/>
                  <a:gd name="T7" fmla="*/ 407 h 439"/>
                  <a:gd name="T8" fmla="*/ 378 w 557"/>
                  <a:gd name="T9" fmla="*/ 268 h 439"/>
                  <a:gd name="T10" fmla="*/ 214 w 557"/>
                  <a:gd name="T11" fmla="*/ 245 h 439"/>
                  <a:gd name="T12" fmla="*/ 56 w 557"/>
                  <a:gd name="T13" fmla="*/ 355 h 439"/>
                  <a:gd name="T14" fmla="*/ 43 w 557"/>
                  <a:gd name="T15" fmla="*/ 357 h 439"/>
                  <a:gd name="T16" fmla="*/ 8 w 557"/>
                  <a:gd name="T17" fmla="*/ 333 h 439"/>
                  <a:gd name="T18" fmla="*/ 29 w 557"/>
                  <a:gd name="T19" fmla="*/ 285 h 439"/>
                  <a:gd name="T20" fmla="*/ 165 w 557"/>
                  <a:gd name="T21" fmla="*/ 176 h 439"/>
                  <a:gd name="T22" fmla="*/ 112 w 557"/>
                  <a:gd name="T23" fmla="*/ 73 h 439"/>
                  <a:gd name="T24" fmla="*/ 103 w 557"/>
                  <a:gd name="T25" fmla="*/ 21 h 439"/>
                  <a:gd name="T26" fmla="*/ 155 w 557"/>
                  <a:gd name="T27" fmla="*/ 12 h 439"/>
                  <a:gd name="T28" fmla="*/ 242 w 557"/>
                  <a:gd name="T29" fmla="*/ 172 h 439"/>
                  <a:gd name="T30" fmla="*/ 392 w 557"/>
                  <a:gd name="T31" fmla="*/ 194 h 439"/>
                  <a:gd name="T32" fmla="*/ 554 w 557"/>
                  <a:gd name="T33" fmla="*/ 397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57" h="439">
                    <a:moveTo>
                      <a:pt x="554" y="397"/>
                    </a:moveTo>
                    <a:cubicBezTo>
                      <a:pt x="557" y="417"/>
                      <a:pt x="543" y="436"/>
                      <a:pt x="522" y="439"/>
                    </a:cubicBezTo>
                    <a:cubicBezTo>
                      <a:pt x="521" y="439"/>
                      <a:pt x="519" y="439"/>
                      <a:pt x="517" y="439"/>
                    </a:cubicBezTo>
                    <a:cubicBezTo>
                      <a:pt x="499" y="439"/>
                      <a:pt x="483" y="426"/>
                      <a:pt x="480" y="407"/>
                    </a:cubicBezTo>
                    <a:cubicBezTo>
                      <a:pt x="480" y="406"/>
                      <a:pt x="461" y="283"/>
                      <a:pt x="378" y="268"/>
                    </a:cubicBezTo>
                    <a:cubicBezTo>
                      <a:pt x="280" y="249"/>
                      <a:pt x="223" y="245"/>
                      <a:pt x="214" y="245"/>
                    </a:cubicBezTo>
                    <a:cubicBezTo>
                      <a:pt x="165" y="311"/>
                      <a:pt x="69" y="350"/>
                      <a:pt x="56" y="355"/>
                    </a:cubicBezTo>
                    <a:cubicBezTo>
                      <a:pt x="52" y="357"/>
                      <a:pt x="47" y="357"/>
                      <a:pt x="43" y="357"/>
                    </a:cubicBezTo>
                    <a:cubicBezTo>
                      <a:pt x="28" y="357"/>
                      <a:pt x="13" y="348"/>
                      <a:pt x="8" y="333"/>
                    </a:cubicBezTo>
                    <a:cubicBezTo>
                      <a:pt x="0" y="314"/>
                      <a:pt x="10" y="292"/>
                      <a:pt x="29" y="285"/>
                    </a:cubicBezTo>
                    <a:cubicBezTo>
                      <a:pt x="60" y="273"/>
                      <a:pt x="152" y="227"/>
                      <a:pt x="165" y="176"/>
                    </a:cubicBezTo>
                    <a:cubicBezTo>
                      <a:pt x="179" y="122"/>
                      <a:pt x="113" y="74"/>
                      <a:pt x="112" y="73"/>
                    </a:cubicBezTo>
                    <a:cubicBezTo>
                      <a:pt x="95" y="61"/>
                      <a:pt x="91" y="38"/>
                      <a:pt x="103" y="21"/>
                    </a:cubicBezTo>
                    <a:cubicBezTo>
                      <a:pt x="115" y="4"/>
                      <a:pt x="138" y="0"/>
                      <a:pt x="155" y="12"/>
                    </a:cubicBezTo>
                    <a:cubicBezTo>
                      <a:pt x="159" y="14"/>
                      <a:pt x="249" y="79"/>
                      <a:pt x="242" y="172"/>
                    </a:cubicBezTo>
                    <a:cubicBezTo>
                      <a:pt x="270" y="174"/>
                      <a:pt x="321" y="181"/>
                      <a:pt x="392" y="194"/>
                    </a:cubicBezTo>
                    <a:cubicBezTo>
                      <a:pt x="528" y="220"/>
                      <a:pt x="553" y="389"/>
                      <a:pt x="554" y="3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00"/>
              </a:p>
            </p:txBody>
          </p:sp>
        </p:grpSp>
      </p:grpSp>
      <p:cxnSp>
        <p:nvCxnSpPr>
          <p:cNvPr id="4" name="Straight Connector 3"/>
          <p:cNvCxnSpPr/>
          <p:nvPr/>
        </p:nvCxnSpPr>
        <p:spPr>
          <a:xfrm>
            <a:off x="2420798" y="4278918"/>
            <a:ext cx="1745998" cy="0"/>
          </a:xfrm>
          <a:prstGeom prst="line">
            <a:avLst/>
          </a:prstGeom>
          <a:ln cap="rnd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1"/>
          <p:cNvSpPr txBox="1">
            <a:spLocks noChangeArrowheads="1"/>
          </p:cNvSpPr>
          <p:nvPr/>
        </p:nvSpPr>
        <p:spPr bwMode="gray">
          <a:xfrm>
            <a:off x="1524000" y="3574681"/>
            <a:ext cx="829825" cy="6543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36000" tIns="74679" rIns="36000" bIns="7467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lvl="0" indent="0" defTabSz="815457">
              <a:buClr>
                <a:schemeClr val="tx2"/>
              </a:buClr>
              <a:defRPr sz="1372" b="1" baseline="0">
                <a:solidFill>
                  <a:schemeClr val="bg1"/>
                </a:solidFill>
                <a:latin typeface="Arial" charset="0"/>
              </a:defRPr>
            </a:lvl1pPr>
            <a:lvl2pPr marL="176395" indent="-174949" defTabSz="815457">
              <a:buClr>
                <a:schemeClr val="tx2"/>
              </a:buClr>
              <a:buSzPct val="125000"/>
              <a:buFont typeface="Arial" pitchFamily="34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2pPr>
            <a:lvl3pPr marL="416403" indent="-238565" defTabSz="815457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solidFill>
                  <a:schemeClr val="tx1"/>
                </a:solidFill>
                <a:latin typeface="Arial" charset="0"/>
              </a:defRPr>
            </a:lvl3pPr>
            <a:lvl4pPr marL="578625" indent="-161923" defTabSz="815457">
              <a:buClr>
                <a:schemeClr val="tx2"/>
              </a:buClr>
              <a:buSzPct val="90000"/>
              <a:buFont typeface="Arial" pitchFamily="34" charset="0"/>
              <a:buChar char="–"/>
              <a:defRPr sz="1400" baseline="0">
                <a:solidFill>
                  <a:schemeClr val="tx1"/>
                </a:solidFill>
                <a:latin typeface="Arial" charset="0"/>
              </a:defRPr>
            </a:lvl4pPr>
            <a:lvl5pPr marL="703634" indent="-110725" defTabSz="815457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Arial" charset="0"/>
              </a:defRPr>
            </a:lvl5pPr>
            <a:lvl6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Arial" charset="0"/>
              </a:defRPr>
            </a:lvl6pPr>
            <a:lvl7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Arial" charset="0"/>
              </a:defRPr>
            </a:lvl7pPr>
            <a:lvl8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Arial" charset="0"/>
              </a:defRPr>
            </a:lvl8pPr>
            <a:lvl9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300" dirty="0">
                <a:solidFill>
                  <a:schemeClr val="accent4"/>
                </a:solidFill>
              </a:rPr>
              <a:t>Standard</a:t>
            </a:r>
            <a:br>
              <a:rPr lang="en-US" sz="1300" dirty="0">
                <a:solidFill>
                  <a:schemeClr val="accent4"/>
                </a:solidFill>
              </a:rPr>
            </a:br>
            <a:r>
              <a:rPr lang="en-US" sz="1300" dirty="0">
                <a:solidFill>
                  <a:schemeClr val="accent4"/>
                </a:solidFill>
              </a:rPr>
              <a:t>reporting</a:t>
            </a:r>
          </a:p>
        </p:txBody>
      </p:sp>
      <p:sp>
        <p:nvSpPr>
          <p:cNvPr id="53" name="TextBox 1"/>
          <p:cNvSpPr txBox="1">
            <a:spLocks noChangeArrowheads="1"/>
          </p:cNvSpPr>
          <p:nvPr/>
        </p:nvSpPr>
        <p:spPr bwMode="gray">
          <a:xfrm>
            <a:off x="1524000" y="4321504"/>
            <a:ext cx="829825" cy="14739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36000" tIns="74679" rIns="36000" bIns="74679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lvl="0" indent="0" defTabSz="815457">
              <a:buClr>
                <a:schemeClr val="tx2"/>
              </a:buClr>
              <a:defRPr sz="1372" b="1" baseline="0">
                <a:solidFill>
                  <a:schemeClr val="bg1"/>
                </a:solidFill>
                <a:latin typeface="Arial" charset="0"/>
              </a:defRPr>
            </a:lvl1pPr>
            <a:lvl2pPr marL="176395" indent="-174949" defTabSz="815457">
              <a:buClr>
                <a:schemeClr val="tx2"/>
              </a:buClr>
              <a:buSzPct val="125000"/>
              <a:buFont typeface="Arial" pitchFamily="34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2pPr>
            <a:lvl3pPr marL="416403" indent="-238565" defTabSz="815457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solidFill>
                  <a:schemeClr val="tx1"/>
                </a:solidFill>
                <a:latin typeface="Arial" charset="0"/>
              </a:defRPr>
            </a:lvl3pPr>
            <a:lvl4pPr marL="578625" indent="-161923" defTabSz="815457">
              <a:buClr>
                <a:schemeClr val="tx2"/>
              </a:buClr>
              <a:buSzPct val="90000"/>
              <a:buFont typeface="Arial" pitchFamily="34" charset="0"/>
              <a:buChar char="–"/>
              <a:defRPr sz="1400" baseline="0">
                <a:solidFill>
                  <a:schemeClr val="tx1"/>
                </a:solidFill>
                <a:latin typeface="Arial" charset="0"/>
              </a:defRPr>
            </a:lvl4pPr>
            <a:lvl5pPr marL="703634" indent="-110725" defTabSz="815457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Arial" charset="0"/>
              </a:defRPr>
            </a:lvl5pPr>
            <a:lvl6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Arial" charset="0"/>
              </a:defRPr>
            </a:lvl6pPr>
            <a:lvl7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Arial" charset="0"/>
              </a:defRPr>
            </a:lvl7pPr>
            <a:lvl8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Arial" charset="0"/>
              </a:defRPr>
            </a:lvl8pPr>
            <a:lvl9pPr marL="682902" indent="-118560" defTabSz="81545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300" dirty="0">
                <a:solidFill>
                  <a:schemeClr val="accent4"/>
                </a:solidFill>
              </a:rPr>
              <a:t>Analytics</a:t>
            </a:r>
          </a:p>
        </p:txBody>
      </p:sp>
    </p:spTree>
    <p:extLst>
      <p:ext uri="{BB962C8B-B14F-4D97-AF65-F5344CB8AC3E}">
        <p14:creationId xmlns="" xmlns:p14="http://schemas.microsoft.com/office/powerpoint/2010/main" val="15117513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077" y="259697"/>
          <a:ext cx="2073" cy="994"/>
        </p:xfrm>
        <a:graphic>
          <a:graphicData uri="http://schemas.openxmlformats.org/presentationml/2006/ole">
            <p:oleObj spid="_x0000_s119816" name="think-cell Slide" r:id="rId10" imgW="360" imgH="360" progId="">
              <p:embed/>
            </p:oleObj>
          </a:graphicData>
        </a:graphic>
      </p:graphicFrame>
      <p:sp>
        <p:nvSpPr>
          <p:cNvPr id="127" name="Rectangle 126" hidden="1"/>
          <p:cNvSpPr/>
          <p:nvPr>
            <p:custDataLst>
              <p:tags r:id="rId3"/>
            </p:custDataLst>
          </p:nvPr>
        </p:nvSpPr>
        <p:spPr bwMode="auto">
          <a:xfrm>
            <a:off x="0" y="258701"/>
            <a:ext cx="207441" cy="9942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es-ES_tradnl" sz="995" dirty="0" err="1">
              <a:solidFill>
                <a:schemeClr val="tx1"/>
              </a:solidFill>
              <a:latin typeface="Helvetica LT Std Cond"/>
              <a:ea typeface="ＭＳ Ｐゴシック"/>
              <a:sym typeface="Helvetica LT Std Cond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879988" y="4850592"/>
            <a:ext cx="5659946" cy="738429"/>
          </a:xfrm>
          <a:prstGeom prst="rect">
            <a:avLst/>
          </a:prstGeom>
          <a:solidFill>
            <a:schemeClr val="accent2">
              <a:lumMod val="20000"/>
              <a:lumOff val="80000"/>
              <a:alpha val="49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lt1"/>
              </a:buClr>
            </a:pPr>
            <a:endParaRPr lang="en-US" b="1" dirty="0" err="1" smtClean="0"/>
          </a:p>
        </p:txBody>
      </p:sp>
      <p:sp>
        <p:nvSpPr>
          <p:cNvPr id="47" name="Rectangle 46"/>
          <p:cNvSpPr/>
          <p:nvPr/>
        </p:nvSpPr>
        <p:spPr>
          <a:xfrm>
            <a:off x="2879988" y="3255627"/>
            <a:ext cx="5659946" cy="738429"/>
          </a:xfrm>
          <a:prstGeom prst="rect">
            <a:avLst/>
          </a:prstGeom>
          <a:solidFill>
            <a:schemeClr val="accent1">
              <a:alpha val="49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lt1"/>
              </a:buClr>
            </a:pPr>
            <a:endParaRPr lang="en-US" b="1" dirty="0" err="1" smtClean="0"/>
          </a:p>
        </p:txBody>
      </p:sp>
      <p:sp>
        <p:nvSpPr>
          <p:cNvPr id="48" name="Rectangle 47"/>
          <p:cNvSpPr/>
          <p:nvPr/>
        </p:nvSpPr>
        <p:spPr>
          <a:xfrm>
            <a:off x="2879988" y="4039165"/>
            <a:ext cx="5659946" cy="738429"/>
          </a:xfrm>
          <a:prstGeom prst="rect">
            <a:avLst/>
          </a:prstGeom>
          <a:solidFill>
            <a:schemeClr val="accent1">
              <a:alpha val="49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lt1"/>
              </a:buClr>
            </a:pPr>
            <a:endParaRPr lang="en-US" b="1" dirty="0" err="1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19063" y="230188"/>
            <a:ext cx="8618537" cy="584775"/>
          </a:xfr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Advanced Analytics does not change the analytics value chain but significantly increase its impact and feasibility at scale</a:t>
            </a:r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 bwMode="gray">
          <a:xfrm>
            <a:off x="304235" y="1413989"/>
            <a:ext cx="169392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lang="en-US" sz="1600" b="1" baseline="0" dirty="0" smtClean="0">
                <a:solidFill>
                  <a:srgbClr val="C00000"/>
                </a:solidFill>
                <a:latin typeface="Helvetica" pitchFamily="34" charset="0"/>
                <a:ea typeface="Arial Unicode MS" pitchFamily="34" charset="-128"/>
                <a:cs typeface="Arial Unicode MS" pitchFamily="34" charset="-128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200" dirty="0">
                <a:solidFill>
                  <a:schemeClr val="accent4"/>
                </a:solidFill>
                <a:latin typeface="+mn-lt"/>
              </a:rPr>
              <a:t>“Big Data” Value Chain</a:t>
            </a:r>
          </a:p>
        </p:txBody>
      </p:sp>
      <p:sp>
        <p:nvSpPr>
          <p:cNvPr id="22" name="Pentagon 21"/>
          <p:cNvSpPr>
            <a:spLocks/>
          </p:cNvSpPr>
          <p:nvPr/>
        </p:nvSpPr>
        <p:spPr bwMode="gray">
          <a:xfrm rot="5400000">
            <a:off x="1104943" y="890413"/>
            <a:ext cx="908684" cy="2457897"/>
          </a:xfrm>
          <a:prstGeom prst="homePlate">
            <a:avLst>
              <a:gd name="adj" fmla="val 17892"/>
            </a:avLst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lt1"/>
              </a:buClr>
            </a:pPr>
            <a:endParaRPr lang="en-US" b="1" dirty="0"/>
          </a:p>
        </p:txBody>
      </p:sp>
      <p:sp>
        <p:nvSpPr>
          <p:cNvPr id="23" name="Rectangle 11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92976" y="1854394"/>
            <a:ext cx="21326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865738">
              <a:buClr>
                <a:schemeClr val="tx2"/>
              </a:buClr>
            </a:pPr>
            <a:r>
              <a:rPr lang="en-US" sz="1200" b="1" dirty="0">
                <a:solidFill>
                  <a:schemeClr val="bg1"/>
                </a:solidFill>
                <a:latin typeface="+mn-lt"/>
              </a:rPr>
              <a:t>Identify need for the 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business </a:t>
            </a:r>
            <a:endParaRPr lang="en-US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" name="Chevron 23"/>
          <p:cNvSpPr>
            <a:spLocks/>
          </p:cNvSpPr>
          <p:nvPr/>
        </p:nvSpPr>
        <p:spPr bwMode="gray">
          <a:xfrm rot="5400000">
            <a:off x="1104943" y="1684717"/>
            <a:ext cx="908684" cy="2457898"/>
          </a:xfrm>
          <a:prstGeom prst="chevron">
            <a:avLst>
              <a:gd name="adj" fmla="val 17892"/>
            </a:avLst>
          </a:prstGeom>
          <a:solidFill>
            <a:schemeClr val="accent1"/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25" name="Rectangle 14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30336" y="2729002"/>
            <a:ext cx="24578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865738">
              <a:buClr>
                <a:schemeClr val="tx2"/>
              </a:buClr>
            </a:pPr>
            <a:r>
              <a:rPr lang="en-US" sz="1200" b="1" dirty="0">
                <a:solidFill>
                  <a:schemeClr val="tx2"/>
                </a:solidFill>
                <a:latin typeface="+mn-lt"/>
              </a:rPr>
              <a:t>Collect, </a:t>
            </a:r>
            <a:r>
              <a:rPr lang="en-US" sz="1200" b="1" dirty="0" smtClean="0">
                <a:solidFill>
                  <a:schemeClr val="tx2"/>
                </a:solidFill>
                <a:latin typeface="+mn-lt"/>
              </a:rPr>
              <a:t>clean, </a:t>
            </a:r>
            <a:r>
              <a:rPr lang="en-US" sz="1200" b="1" dirty="0">
                <a:solidFill>
                  <a:schemeClr val="tx2"/>
                </a:solidFill>
                <a:latin typeface="+mn-lt"/>
              </a:rPr>
              <a:t>and prepare </a:t>
            </a:r>
            <a:r>
              <a:rPr lang="en-US" sz="1200" b="1" dirty="0" smtClean="0">
                <a:solidFill>
                  <a:schemeClr val="tx2"/>
                </a:solidFill>
                <a:latin typeface="+mn-lt"/>
              </a:rPr>
              <a:t>suitable data </a:t>
            </a:r>
            <a:endParaRPr lang="en-US" sz="1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Chevron 26"/>
          <p:cNvSpPr>
            <a:spLocks/>
          </p:cNvSpPr>
          <p:nvPr/>
        </p:nvSpPr>
        <p:spPr bwMode="gray">
          <a:xfrm rot="5400000">
            <a:off x="1104943" y="2479023"/>
            <a:ext cx="908684" cy="2457898"/>
          </a:xfrm>
          <a:prstGeom prst="chevron">
            <a:avLst>
              <a:gd name="adj" fmla="val 17892"/>
            </a:avLst>
          </a:prstGeom>
          <a:solidFill>
            <a:schemeClr val="accent1"/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28" name="Rectangle 17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492975" y="3485402"/>
            <a:ext cx="213261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865738">
              <a:buClr>
                <a:schemeClr val="tx2"/>
              </a:buClr>
            </a:pPr>
            <a:r>
              <a:rPr lang="en-US" sz="1200" b="1" dirty="0">
                <a:solidFill>
                  <a:schemeClr val="tx2"/>
                </a:solidFill>
                <a:latin typeface="+mn-lt"/>
              </a:rPr>
              <a:t>Build the analytical engine to exploit the </a:t>
            </a:r>
            <a:r>
              <a:rPr lang="en-US" sz="1200" b="1" dirty="0" smtClean="0">
                <a:solidFill>
                  <a:schemeClr val="tx2"/>
                </a:solidFill>
                <a:latin typeface="+mn-lt"/>
              </a:rPr>
              <a:t>data </a:t>
            </a:r>
            <a:endParaRPr lang="en-US" sz="1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Chevron 28"/>
          <p:cNvSpPr>
            <a:spLocks/>
          </p:cNvSpPr>
          <p:nvPr/>
        </p:nvSpPr>
        <p:spPr bwMode="gray">
          <a:xfrm rot="5400000">
            <a:off x="1104943" y="3273327"/>
            <a:ext cx="908684" cy="2457898"/>
          </a:xfrm>
          <a:prstGeom prst="chevron">
            <a:avLst>
              <a:gd name="adj" fmla="val 17892"/>
            </a:avLst>
          </a:prstGeom>
          <a:solidFill>
            <a:schemeClr val="accent1"/>
          </a:soli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30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401029" y="4245081"/>
            <a:ext cx="231651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865738">
              <a:buClr>
                <a:schemeClr val="tx2"/>
              </a:buClr>
            </a:pPr>
            <a:r>
              <a:rPr lang="en-US" sz="1200" b="1" dirty="0">
                <a:solidFill>
                  <a:schemeClr val="tx2"/>
                </a:solidFill>
                <a:latin typeface="+mn-lt"/>
              </a:rPr>
              <a:t>Validate </a:t>
            </a:r>
            <a:r>
              <a:rPr lang="en-US" sz="1200" b="1" dirty="0" smtClean="0">
                <a:solidFill>
                  <a:schemeClr val="tx2"/>
                </a:solidFill>
                <a:latin typeface="+mn-lt"/>
              </a:rPr>
              <a:t>with business and </a:t>
            </a:r>
            <a:r>
              <a:rPr lang="en-US" sz="1200" b="1" dirty="0">
                <a:solidFill>
                  <a:schemeClr val="tx2"/>
                </a:solidFill>
                <a:latin typeface="+mn-lt"/>
              </a:rPr>
              <a:t>derive practical </a:t>
            </a:r>
            <a:r>
              <a:rPr lang="en-US" sz="1200" b="1" dirty="0" smtClean="0">
                <a:solidFill>
                  <a:schemeClr val="tx2"/>
                </a:solidFill>
                <a:latin typeface="+mn-lt"/>
              </a:rPr>
              <a:t>implications </a:t>
            </a:r>
            <a:endParaRPr lang="en-US" sz="1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Chevron 30"/>
          <p:cNvSpPr>
            <a:spLocks/>
          </p:cNvSpPr>
          <p:nvPr/>
        </p:nvSpPr>
        <p:spPr bwMode="gray">
          <a:xfrm rot="5400000">
            <a:off x="1104943" y="4067632"/>
            <a:ext cx="908684" cy="2457898"/>
          </a:xfrm>
          <a:prstGeom prst="chevron">
            <a:avLst>
              <a:gd name="adj" fmla="val 17892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32" name="Rectangle 17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366059" y="5070329"/>
            <a:ext cx="236078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865738">
              <a:buClr>
                <a:schemeClr val="tx2"/>
              </a:buClr>
            </a:pPr>
            <a:r>
              <a:rPr lang="en-US" sz="1200" b="1" dirty="0" smtClean="0">
                <a:solidFill>
                  <a:schemeClr val="tx2"/>
                </a:solidFill>
                <a:latin typeface="+mn-lt"/>
              </a:rPr>
              <a:t>Implement / maintain solution </a:t>
            </a:r>
            <a:r>
              <a:rPr lang="en-US" sz="1200" b="1" dirty="0">
                <a:solidFill>
                  <a:schemeClr val="tx2"/>
                </a:solidFill>
                <a:latin typeface="+mn-lt"/>
              </a:rPr>
              <a:t>taking into account both IT and </a:t>
            </a:r>
            <a:r>
              <a:rPr lang="en-US" sz="1200" b="1" dirty="0" smtClean="0">
                <a:solidFill>
                  <a:schemeClr val="tx2"/>
                </a:solidFill>
                <a:latin typeface="+mn-lt"/>
              </a:rPr>
              <a:t>process </a:t>
            </a:r>
            <a:endParaRPr lang="en-US" sz="1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3. Unit of measure"/>
          <p:cNvSpPr txBox="1">
            <a:spLocks noChangeArrowheads="1"/>
          </p:cNvSpPr>
          <p:nvPr/>
        </p:nvSpPr>
        <p:spPr bwMode="auto">
          <a:xfrm>
            <a:off x="119062" y="830602"/>
            <a:ext cx="86185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defTabSz="895350">
              <a:defRPr sz="1400">
                <a:solidFill>
                  <a:srgbClr val="808080"/>
                </a:solidFill>
              </a:defRPr>
            </a:lvl1pPr>
            <a:lvl2pPr marL="447675" defTabSz="895350">
              <a:defRPr sz="2400"/>
            </a:lvl2pPr>
            <a:lvl3pPr marL="895350" defTabSz="895350">
              <a:defRPr sz="2400"/>
            </a:lvl3pPr>
            <a:lvl4pPr marL="1344613" defTabSz="895350">
              <a:defRPr sz="2400"/>
            </a:lvl4pPr>
            <a:lvl5pPr marL="1792288" defTabSz="895350">
              <a:defRPr sz="2400"/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/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/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/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/>
            </a:lvl9pPr>
          </a:lstStyle>
          <a:p>
            <a:r>
              <a:rPr lang="en-US" dirty="0"/>
              <a:t>Value chain of Advanced Analytics &amp; Big Data</a:t>
            </a:r>
          </a:p>
        </p:txBody>
      </p:sp>
      <p:sp>
        <p:nvSpPr>
          <p:cNvPr id="34" name="Title 1"/>
          <p:cNvSpPr txBox="1">
            <a:spLocks/>
          </p:cNvSpPr>
          <p:nvPr/>
        </p:nvSpPr>
        <p:spPr bwMode="gray">
          <a:xfrm>
            <a:off x="2879988" y="1413989"/>
            <a:ext cx="241732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lang="en-US" sz="1600" b="1" baseline="0" dirty="0" smtClean="0">
                <a:solidFill>
                  <a:srgbClr val="C00000"/>
                </a:solidFill>
                <a:latin typeface="Helvetica" pitchFamily="34" charset="0"/>
                <a:ea typeface="Arial Unicode MS" pitchFamily="34" charset="-128"/>
                <a:cs typeface="Arial Unicode MS" pitchFamily="34" charset="-128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200" dirty="0" smtClean="0">
                <a:solidFill>
                  <a:schemeClr val="accent4"/>
                </a:solidFill>
                <a:latin typeface="+mn-lt"/>
              </a:rPr>
              <a:t>Advanced Analytics </a:t>
            </a:r>
            <a:r>
              <a:rPr lang="en-US" sz="1200" dirty="0" err="1" smtClean="0">
                <a:solidFill>
                  <a:schemeClr val="accent4"/>
                </a:solidFill>
                <a:latin typeface="+mn-lt"/>
              </a:rPr>
              <a:t>enablements</a:t>
            </a:r>
            <a:endParaRPr lang="en-US" sz="1200" dirty="0">
              <a:solidFill>
                <a:schemeClr val="accent4"/>
              </a:solidFill>
              <a:latin typeface="+mn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2879988" y="2421224"/>
            <a:ext cx="5659946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879988" y="3226929"/>
            <a:ext cx="5659946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879988" y="4010825"/>
            <a:ext cx="5659946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879988" y="4804939"/>
            <a:ext cx="5659946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7"/>
          <p:cNvSpPr txBox="1"/>
          <p:nvPr/>
        </p:nvSpPr>
        <p:spPr>
          <a:xfrm>
            <a:off x="2931604" y="3434001"/>
            <a:ext cx="546146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n-US" sz="1200" dirty="0" smtClean="0"/>
              <a:t>Machine learning algorithms achieving uplifts of 2x to 3x of the traditional analytics (60% to 80% Gini coefficient)</a:t>
            </a:r>
            <a:endParaRPr lang="en-US" sz="1200" dirty="0"/>
          </a:p>
        </p:txBody>
      </p:sp>
      <p:sp>
        <p:nvSpPr>
          <p:cNvPr id="42" name="Rectangle 7"/>
          <p:cNvSpPr txBox="1"/>
          <p:nvPr/>
        </p:nvSpPr>
        <p:spPr>
          <a:xfrm>
            <a:off x="2931604" y="4173521"/>
            <a:ext cx="546146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n-US" sz="1200" dirty="0" err="1" smtClean="0"/>
              <a:t>Clusterization</a:t>
            </a:r>
            <a:r>
              <a:rPr lang="en-US" sz="1200" dirty="0" smtClean="0"/>
              <a:t> / segmentation techniques to unveil root causes on top of higher accuracy improves the quality and focus of business insights</a:t>
            </a:r>
            <a:endParaRPr lang="en-US" sz="1200" dirty="0"/>
          </a:p>
        </p:txBody>
      </p:sp>
      <p:sp>
        <p:nvSpPr>
          <p:cNvPr id="43" name="Rectangle 7"/>
          <p:cNvSpPr txBox="1"/>
          <p:nvPr/>
        </p:nvSpPr>
        <p:spPr>
          <a:xfrm>
            <a:off x="2931604" y="4942807"/>
            <a:ext cx="546146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n-US" sz="1200" dirty="0" smtClean="0"/>
              <a:t>Phased implementation (from improved business rules… to automation… to real time) allowing immediate value capture with increasing impact as implementation gets more sophisticated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2879988" y="1665018"/>
            <a:ext cx="5659946" cy="738429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lt1"/>
              </a:buClr>
            </a:pPr>
            <a:endParaRPr lang="en-US" b="1" dirty="0" err="1" smtClean="0"/>
          </a:p>
        </p:txBody>
      </p:sp>
      <p:sp>
        <p:nvSpPr>
          <p:cNvPr id="46" name="Rectangle 45"/>
          <p:cNvSpPr/>
          <p:nvPr/>
        </p:nvSpPr>
        <p:spPr>
          <a:xfrm>
            <a:off x="2879988" y="2456242"/>
            <a:ext cx="5659946" cy="738429"/>
          </a:xfrm>
          <a:prstGeom prst="rect">
            <a:avLst/>
          </a:prstGeom>
          <a:solidFill>
            <a:schemeClr val="accent1">
              <a:alpha val="49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lt1"/>
              </a:buClr>
            </a:pPr>
            <a:endParaRPr lang="en-US" b="1" dirty="0" err="1" smtClean="0"/>
          </a:p>
        </p:txBody>
      </p:sp>
      <p:sp>
        <p:nvSpPr>
          <p:cNvPr id="40" name="Rectangle 7"/>
          <p:cNvSpPr txBox="1"/>
          <p:nvPr/>
        </p:nvSpPr>
        <p:spPr>
          <a:xfrm>
            <a:off x="2931604" y="2626309"/>
            <a:ext cx="546146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n-US" sz="1200" dirty="0" smtClean="0"/>
              <a:t>Ability to deal with structured, less structured, and unstructured data reducing dependency on the quality of the available DBs</a:t>
            </a:r>
            <a:endParaRPr lang="en-US" sz="1200" dirty="0"/>
          </a:p>
        </p:txBody>
      </p:sp>
      <p:sp>
        <p:nvSpPr>
          <p:cNvPr id="7" name="Rectangle 7"/>
          <p:cNvSpPr txBox="1"/>
          <p:nvPr/>
        </p:nvSpPr>
        <p:spPr>
          <a:xfrm>
            <a:off x="2931604" y="1759959"/>
            <a:ext cx="546146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buClr>
                <a:schemeClr val="bg1"/>
              </a:buClr>
            </a:pPr>
            <a:r>
              <a:rPr lang="en-US" sz="1200" dirty="0" smtClean="0">
                <a:solidFill>
                  <a:schemeClr val="bg1"/>
                </a:solidFill>
              </a:rPr>
              <a:t>Increased predictive, descriptive, and prescriptive accuracy expanding scope of decisions eligible to become dependent on scientific data management (as opposed to business judgment or business intelligence)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33547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8793" name="think-cell Slide" r:id="rId4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584775"/>
          </a:xfrm>
        </p:spPr>
        <p:txBody>
          <a:bodyPr/>
          <a:lstStyle/>
          <a:p>
            <a:r>
              <a:rPr lang="en-US" dirty="0" smtClean="0"/>
              <a:t>McKinsey’s recent acquisitions/partnerships cover </a:t>
            </a:r>
            <a:r>
              <a:rPr lang="en-US" dirty="0"/>
              <a:t>the edge of Advanced </a:t>
            </a:r>
            <a:r>
              <a:rPr lang="en-US" dirty="0" smtClean="0"/>
              <a:t>Analytics</a:t>
            </a:r>
            <a:endParaRPr lang="en-US" dirty="0"/>
          </a:p>
        </p:txBody>
      </p:sp>
      <p:sp>
        <p:nvSpPr>
          <p:cNvPr id="39" name="1. On-page tracker"/>
          <p:cNvSpPr>
            <a:spLocks noChangeArrowheads="1"/>
          </p:cNvSpPr>
          <p:nvPr/>
        </p:nvSpPr>
        <p:spPr bwMode="auto">
          <a:xfrm>
            <a:off x="119063" y="26988"/>
            <a:ext cx="278198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aseline="0" noProof="0" dirty="0" smtClean="0">
                <a:solidFill>
                  <a:srgbClr val="808080"/>
                </a:solidFill>
                <a:latin typeface="+mn-lt"/>
                <a:ea typeface="+mn-ea"/>
              </a:rPr>
              <a:t>UPSKILL YOU ON: CAPABILITIES</a:t>
            </a:r>
            <a:endParaRPr lang="en-US" sz="1400" baseline="0" noProof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506074" y="1001326"/>
            <a:ext cx="1398900" cy="813323"/>
          </a:xfrm>
          <a:prstGeom prst="homePlate">
            <a:avLst>
              <a:gd name="adj" fmla="val 7782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000" dirty="0" err="1" smtClean="0">
              <a:solidFill>
                <a:schemeClr val="tx1"/>
              </a:solidFill>
            </a:endParaRPr>
          </a:p>
        </p:txBody>
      </p:sp>
      <p:sp>
        <p:nvSpPr>
          <p:cNvPr id="44" name="Pentagon 43"/>
          <p:cNvSpPr/>
          <p:nvPr/>
        </p:nvSpPr>
        <p:spPr>
          <a:xfrm>
            <a:off x="506074" y="1884580"/>
            <a:ext cx="1398900" cy="813323"/>
          </a:xfrm>
          <a:prstGeom prst="homePlate">
            <a:avLst>
              <a:gd name="adj" fmla="val 7782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000" dirty="0" err="1" smtClean="0">
              <a:solidFill>
                <a:schemeClr val="tx1"/>
              </a:solidFill>
            </a:endParaRPr>
          </a:p>
        </p:txBody>
      </p:sp>
      <p:sp>
        <p:nvSpPr>
          <p:cNvPr id="45" name="Pentagon 44"/>
          <p:cNvSpPr/>
          <p:nvPr/>
        </p:nvSpPr>
        <p:spPr>
          <a:xfrm>
            <a:off x="506074" y="2767835"/>
            <a:ext cx="1398900" cy="813323"/>
          </a:xfrm>
          <a:prstGeom prst="homePlate">
            <a:avLst>
              <a:gd name="adj" fmla="val 7782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000" dirty="0" err="1" smtClean="0">
              <a:solidFill>
                <a:schemeClr val="tx1"/>
              </a:solidFill>
            </a:endParaRPr>
          </a:p>
        </p:txBody>
      </p:sp>
      <p:sp>
        <p:nvSpPr>
          <p:cNvPr id="53" name="Pentagon 52"/>
          <p:cNvSpPr/>
          <p:nvPr/>
        </p:nvSpPr>
        <p:spPr>
          <a:xfrm>
            <a:off x="506074" y="3651089"/>
            <a:ext cx="1398900" cy="813323"/>
          </a:xfrm>
          <a:prstGeom prst="homePlate">
            <a:avLst>
              <a:gd name="adj" fmla="val 7782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000" dirty="0" err="1" smtClean="0">
              <a:solidFill>
                <a:schemeClr val="tx1"/>
              </a:solidFill>
            </a:endParaRPr>
          </a:p>
        </p:txBody>
      </p:sp>
      <p:sp>
        <p:nvSpPr>
          <p:cNvPr id="54" name="Pentagon 53"/>
          <p:cNvSpPr/>
          <p:nvPr/>
        </p:nvSpPr>
        <p:spPr>
          <a:xfrm>
            <a:off x="506074" y="4534343"/>
            <a:ext cx="1398900" cy="813323"/>
          </a:xfrm>
          <a:prstGeom prst="homePlate">
            <a:avLst>
              <a:gd name="adj" fmla="val 7782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000" dirty="0" err="1" smtClean="0">
              <a:solidFill>
                <a:schemeClr val="tx1"/>
              </a:solidFill>
            </a:endParaRPr>
          </a:p>
        </p:txBody>
      </p:sp>
      <p:pic>
        <p:nvPicPr>
          <p:cNvPr id="40" name="Picture 54" descr="https://workablehr.s3.amazonaws.com/uploads/account/logo/54229/large_large_01.1_PrimaryLogo_Colour__3_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96" y="1297429"/>
            <a:ext cx="1309055" cy="2828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6282" y="1943093"/>
            <a:ext cx="498485" cy="696297"/>
          </a:xfrm>
          <a:prstGeom prst="rect">
            <a:avLst/>
          </a:prstGeom>
          <a:ln>
            <a:noFill/>
          </a:ln>
        </p:spPr>
      </p:pic>
      <p:pic>
        <p:nvPicPr>
          <p:cNvPr id="42" name="Picture 2" descr="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82" y="3075135"/>
            <a:ext cx="1313026" cy="2045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0489" name="Picture 9" descr="http://onmedia.dw-akademie.com/english/files/tableau-logo.jpg"/>
          <p:cNvPicPr>
            <a:picLocks noChangeArrowheads="1"/>
          </p:cNvPicPr>
          <p:nvPr/>
        </p:nvPicPr>
        <p:blipFill rotWithShape="1"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8086" b="15624"/>
          <a:stretch/>
        </p:blipFill>
        <p:spPr bwMode="auto">
          <a:xfrm>
            <a:off x="550996" y="3907905"/>
            <a:ext cx="1303746" cy="2996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0492" name="Picture 12" descr="http://16315-presscdn-0-27.pagely.netdna-cdn.com/wp-content/uploads/2014/06/pega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39" y="4684252"/>
            <a:ext cx="1047971" cy="5135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Freeform 35"/>
          <p:cNvSpPr/>
          <p:nvPr/>
        </p:nvSpPr>
        <p:spPr>
          <a:xfrm>
            <a:off x="1904974" y="1001326"/>
            <a:ext cx="6573307" cy="813323"/>
          </a:xfrm>
          <a:custGeom>
            <a:avLst/>
            <a:gdLst>
              <a:gd name="connsiteX0" fmla="*/ 0 w 6930894"/>
              <a:gd name="connsiteY0" fmla="*/ 0 h 857568"/>
              <a:gd name="connsiteX1" fmla="*/ 622300 w 6930894"/>
              <a:gd name="connsiteY1" fmla="*/ 0 h 857568"/>
              <a:gd name="connsiteX2" fmla="*/ 1406463 w 6930894"/>
              <a:gd name="connsiteY2" fmla="*/ 0 h 857568"/>
              <a:gd name="connsiteX3" fmla="*/ 6930894 w 6930894"/>
              <a:gd name="connsiteY3" fmla="*/ 0 h 857568"/>
              <a:gd name="connsiteX4" fmla="*/ 6930894 w 6930894"/>
              <a:gd name="connsiteY4" fmla="*/ 857568 h 857568"/>
              <a:gd name="connsiteX5" fmla="*/ 1406463 w 6930894"/>
              <a:gd name="connsiteY5" fmla="*/ 857568 h 857568"/>
              <a:gd name="connsiteX6" fmla="*/ 622300 w 6930894"/>
              <a:gd name="connsiteY6" fmla="*/ 857568 h 857568"/>
              <a:gd name="connsiteX7" fmla="*/ 0 w 6930894"/>
              <a:gd name="connsiteY7" fmla="*/ 857568 h 857568"/>
              <a:gd name="connsiteX8" fmla="*/ 68537 w 6930894"/>
              <a:gd name="connsiteY8" fmla="*/ 428784 h 85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0894" h="857568">
                <a:moveTo>
                  <a:pt x="0" y="0"/>
                </a:moveTo>
                <a:lnTo>
                  <a:pt x="622300" y="0"/>
                </a:lnTo>
                <a:lnTo>
                  <a:pt x="1406463" y="0"/>
                </a:lnTo>
                <a:lnTo>
                  <a:pt x="6930894" y="0"/>
                </a:lnTo>
                <a:lnTo>
                  <a:pt x="6930894" y="857568"/>
                </a:lnTo>
                <a:lnTo>
                  <a:pt x="1406463" y="857568"/>
                </a:lnTo>
                <a:lnTo>
                  <a:pt x="622300" y="857568"/>
                </a:lnTo>
                <a:lnTo>
                  <a:pt x="0" y="857568"/>
                </a:lnTo>
                <a:lnTo>
                  <a:pt x="68537" y="428784"/>
                </a:lnTo>
                <a:close/>
              </a:path>
            </a:pathLst>
          </a:custGeom>
          <a:solidFill>
            <a:srgbClr val="D4E7FC"/>
          </a:solidFill>
          <a:ln w="19050">
            <a:solidFill>
              <a:srgbClr val="D4E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buClr>
                <a:schemeClr val="tx2"/>
              </a:buClr>
            </a:pPr>
            <a:endParaRPr lang="pt-PT" sz="1000" dirty="0" err="1" smtClean="0">
              <a:solidFill>
                <a:schemeClr val="tx1"/>
              </a:solidFill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1904974" y="1884580"/>
            <a:ext cx="6573307" cy="813323"/>
          </a:xfrm>
          <a:custGeom>
            <a:avLst/>
            <a:gdLst>
              <a:gd name="connsiteX0" fmla="*/ 0 w 6930894"/>
              <a:gd name="connsiteY0" fmla="*/ 0 h 857568"/>
              <a:gd name="connsiteX1" fmla="*/ 622300 w 6930894"/>
              <a:gd name="connsiteY1" fmla="*/ 0 h 857568"/>
              <a:gd name="connsiteX2" fmla="*/ 1406463 w 6930894"/>
              <a:gd name="connsiteY2" fmla="*/ 0 h 857568"/>
              <a:gd name="connsiteX3" fmla="*/ 6930894 w 6930894"/>
              <a:gd name="connsiteY3" fmla="*/ 0 h 857568"/>
              <a:gd name="connsiteX4" fmla="*/ 6930894 w 6930894"/>
              <a:gd name="connsiteY4" fmla="*/ 857568 h 857568"/>
              <a:gd name="connsiteX5" fmla="*/ 1406463 w 6930894"/>
              <a:gd name="connsiteY5" fmla="*/ 857568 h 857568"/>
              <a:gd name="connsiteX6" fmla="*/ 622300 w 6930894"/>
              <a:gd name="connsiteY6" fmla="*/ 857568 h 857568"/>
              <a:gd name="connsiteX7" fmla="*/ 0 w 6930894"/>
              <a:gd name="connsiteY7" fmla="*/ 857568 h 857568"/>
              <a:gd name="connsiteX8" fmla="*/ 68537 w 6930894"/>
              <a:gd name="connsiteY8" fmla="*/ 428784 h 85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0894" h="857568">
                <a:moveTo>
                  <a:pt x="0" y="0"/>
                </a:moveTo>
                <a:lnTo>
                  <a:pt x="622300" y="0"/>
                </a:lnTo>
                <a:lnTo>
                  <a:pt x="1406463" y="0"/>
                </a:lnTo>
                <a:lnTo>
                  <a:pt x="6930894" y="0"/>
                </a:lnTo>
                <a:lnTo>
                  <a:pt x="6930894" y="857568"/>
                </a:lnTo>
                <a:lnTo>
                  <a:pt x="1406463" y="857568"/>
                </a:lnTo>
                <a:lnTo>
                  <a:pt x="622300" y="857568"/>
                </a:lnTo>
                <a:lnTo>
                  <a:pt x="0" y="857568"/>
                </a:lnTo>
                <a:lnTo>
                  <a:pt x="68537" y="428784"/>
                </a:lnTo>
                <a:close/>
              </a:path>
            </a:pathLst>
          </a:custGeom>
          <a:solidFill>
            <a:srgbClr val="D4E7FC"/>
          </a:solidFill>
          <a:ln w="19050">
            <a:solidFill>
              <a:srgbClr val="D4E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buClr>
                <a:schemeClr val="tx2"/>
              </a:buClr>
            </a:pPr>
            <a:endParaRPr lang="pt-PT" sz="1000" dirty="0" err="1" smtClean="0">
              <a:solidFill>
                <a:schemeClr val="tx1"/>
              </a:solidFill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1904974" y="2767835"/>
            <a:ext cx="6573307" cy="813323"/>
          </a:xfrm>
          <a:custGeom>
            <a:avLst/>
            <a:gdLst>
              <a:gd name="connsiteX0" fmla="*/ 0 w 6930894"/>
              <a:gd name="connsiteY0" fmla="*/ 0 h 857568"/>
              <a:gd name="connsiteX1" fmla="*/ 622300 w 6930894"/>
              <a:gd name="connsiteY1" fmla="*/ 0 h 857568"/>
              <a:gd name="connsiteX2" fmla="*/ 1406463 w 6930894"/>
              <a:gd name="connsiteY2" fmla="*/ 0 h 857568"/>
              <a:gd name="connsiteX3" fmla="*/ 6930894 w 6930894"/>
              <a:gd name="connsiteY3" fmla="*/ 0 h 857568"/>
              <a:gd name="connsiteX4" fmla="*/ 6930894 w 6930894"/>
              <a:gd name="connsiteY4" fmla="*/ 857568 h 857568"/>
              <a:gd name="connsiteX5" fmla="*/ 1406463 w 6930894"/>
              <a:gd name="connsiteY5" fmla="*/ 857568 h 857568"/>
              <a:gd name="connsiteX6" fmla="*/ 622300 w 6930894"/>
              <a:gd name="connsiteY6" fmla="*/ 857568 h 857568"/>
              <a:gd name="connsiteX7" fmla="*/ 0 w 6930894"/>
              <a:gd name="connsiteY7" fmla="*/ 857568 h 857568"/>
              <a:gd name="connsiteX8" fmla="*/ 68537 w 6930894"/>
              <a:gd name="connsiteY8" fmla="*/ 428784 h 85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0894" h="857568">
                <a:moveTo>
                  <a:pt x="0" y="0"/>
                </a:moveTo>
                <a:lnTo>
                  <a:pt x="622300" y="0"/>
                </a:lnTo>
                <a:lnTo>
                  <a:pt x="1406463" y="0"/>
                </a:lnTo>
                <a:lnTo>
                  <a:pt x="6930894" y="0"/>
                </a:lnTo>
                <a:lnTo>
                  <a:pt x="6930894" y="857568"/>
                </a:lnTo>
                <a:lnTo>
                  <a:pt x="1406463" y="857568"/>
                </a:lnTo>
                <a:lnTo>
                  <a:pt x="622300" y="857568"/>
                </a:lnTo>
                <a:lnTo>
                  <a:pt x="0" y="857568"/>
                </a:lnTo>
                <a:lnTo>
                  <a:pt x="68537" y="428784"/>
                </a:lnTo>
                <a:close/>
              </a:path>
            </a:pathLst>
          </a:custGeom>
          <a:solidFill>
            <a:srgbClr val="D4E7FC"/>
          </a:solidFill>
          <a:ln w="19050">
            <a:solidFill>
              <a:srgbClr val="D4E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buClr>
                <a:schemeClr val="tx2"/>
              </a:buClr>
            </a:pPr>
            <a:endParaRPr lang="pt-PT" sz="1000" dirty="0" err="1" smtClean="0">
              <a:solidFill>
                <a:schemeClr val="tx1"/>
              </a:solidFill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1904974" y="3651089"/>
            <a:ext cx="6573307" cy="813323"/>
          </a:xfrm>
          <a:custGeom>
            <a:avLst/>
            <a:gdLst>
              <a:gd name="connsiteX0" fmla="*/ 0 w 6930894"/>
              <a:gd name="connsiteY0" fmla="*/ 0 h 857568"/>
              <a:gd name="connsiteX1" fmla="*/ 622300 w 6930894"/>
              <a:gd name="connsiteY1" fmla="*/ 0 h 857568"/>
              <a:gd name="connsiteX2" fmla="*/ 1406463 w 6930894"/>
              <a:gd name="connsiteY2" fmla="*/ 0 h 857568"/>
              <a:gd name="connsiteX3" fmla="*/ 6930894 w 6930894"/>
              <a:gd name="connsiteY3" fmla="*/ 0 h 857568"/>
              <a:gd name="connsiteX4" fmla="*/ 6930894 w 6930894"/>
              <a:gd name="connsiteY4" fmla="*/ 857568 h 857568"/>
              <a:gd name="connsiteX5" fmla="*/ 1406463 w 6930894"/>
              <a:gd name="connsiteY5" fmla="*/ 857568 h 857568"/>
              <a:gd name="connsiteX6" fmla="*/ 622300 w 6930894"/>
              <a:gd name="connsiteY6" fmla="*/ 857568 h 857568"/>
              <a:gd name="connsiteX7" fmla="*/ 0 w 6930894"/>
              <a:gd name="connsiteY7" fmla="*/ 857568 h 857568"/>
              <a:gd name="connsiteX8" fmla="*/ 68537 w 6930894"/>
              <a:gd name="connsiteY8" fmla="*/ 428784 h 85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0894" h="857568">
                <a:moveTo>
                  <a:pt x="0" y="0"/>
                </a:moveTo>
                <a:lnTo>
                  <a:pt x="622300" y="0"/>
                </a:lnTo>
                <a:lnTo>
                  <a:pt x="1406463" y="0"/>
                </a:lnTo>
                <a:lnTo>
                  <a:pt x="6930894" y="0"/>
                </a:lnTo>
                <a:lnTo>
                  <a:pt x="6930894" y="857568"/>
                </a:lnTo>
                <a:lnTo>
                  <a:pt x="1406463" y="857568"/>
                </a:lnTo>
                <a:lnTo>
                  <a:pt x="622300" y="857568"/>
                </a:lnTo>
                <a:lnTo>
                  <a:pt x="0" y="857568"/>
                </a:lnTo>
                <a:lnTo>
                  <a:pt x="68537" y="428784"/>
                </a:lnTo>
                <a:close/>
              </a:path>
            </a:pathLst>
          </a:custGeom>
          <a:solidFill>
            <a:srgbClr val="D4E7FC"/>
          </a:solidFill>
          <a:ln w="19050">
            <a:solidFill>
              <a:srgbClr val="D4E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buClr>
                <a:schemeClr val="tx2"/>
              </a:buClr>
            </a:pPr>
            <a:endParaRPr lang="pt-PT" sz="1000" dirty="0" err="1" smtClean="0">
              <a:solidFill>
                <a:schemeClr val="tx1"/>
              </a:solidFill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1904974" y="4534343"/>
            <a:ext cx="6573307" cy="813323"/>
          </a:xfrm>
          <a:custGeom>
            <a:avLst/>
            <a:gdLst>
              <a:gd name="connsiteX0" fmla="*/ 0 w 6930894"/>
              <a:gd name="connsiteY0" fmla="*/ 0 h 857568"/>
              <a:gd name="connsiteX1" fmla="*/ 622300 w 6930894"/>
              <a:gd name="connsiteY1" fmla="*/ 0 h 857568"/>
              <a:gd name="connsiteX2" fmla="*/ 1406463 w 6930894"/>
              <a:gd name="connsiteY2" fmla="*/ 0 h 857568"/>
              <a:gd name="connsiteX3" fmla="*/ 6930894 w 6930894"/>
              <a:gd name="connsiteY3" fmla="*/ 0 h 857568"/>
              <a:gd name="connsiteX4" fmla="*/ 6930894 w 6930894"/>
              <a:gd name="connsiteY4" fmla="*/ 857568 h 857568"/>
              <a:gd name="connsiteX5" fmla="*/ 1406463 w 6930894"/>
              <a:gd name="connsiteY5" fmla="*/ 857568 h 857568"/>
              <a:gd name="connsiteX6" fmla="*/ 622300 w 6930894"/>
              <a:gd name="connsiteY6" fmla="*/ 857568 h 857568"/>
              <a:gd name="connsiteX7" fmla="*/ 0 w 6930894"/>
              <a:gd name="connsiteY7" fmla="*/ 857568 h 857568"/>
              <a:gd name="connsiteX8" fmla="*/ 68537 w 6930894"/>
              <a:gd name="connsiteY8" fmla="*/ 428784 h 85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0894" h="857568">
                <a:moveTo>
                  <a:pt x="0" y="0"/>
                </a:moveTo>
                <a:lnTo>
                  <a:pt x="622300" y="0"/>
                </a:lnTo>
                <a:lnTo>
                  <a:pt x="1406463" y="0"/>
                </a:lnTo>
                <a:lnTo>
                  <a:pt x="6930894" y="0"/>
                </a:lnTo>
                <a:lnTo>
                  <a:pt x="6930894" y="857568"/>
                </a:lnTo>
                <a:lnTo>
                  <a:pt x="1406463" y="857568"/>
                </a:lnTo>
                <a:lnTo>
                  <a:pt x="622300" y="857568"/>
                </a:lnTo>
                <a:lnTo>
                  <a:pt x="0" y="857568"/>
                </a:lnTo>
                <a:lnTo>
                  <a:pt x="68537" y="428784"/>
                </a:lnTo>
                <a:close/>
              </a:path>
            </a:pathLst>
          </a:custGeom>
          <a:solidFill>
            <a:srgbClr val="D4E7FC"/>
          </a:solidFill>
          <a:ln w="19050">
            <a:solidFill>
              <a:srgbClr val="D4E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buClr>
                <a:schemeClr val="tx2"/>
              </a:buClr>
            </a:pPr>
            <a:endParaRPr lang="pt-PT" sz="1000" dirty="0" err="1" smtClean="0">
              <a:solidFill>
                <a:schemeClr val="tx1"/>
              </a:solidFill>
            </a:endParaRPr>
          </a:p>
        </p:txBody>
      </p:sp>
      <p:sp>
        <p:nvSpPr>
          <p:cNvPr id="6" name="Rectangle 6"/>
          <p:cNvSpPr txBox="1"/>
          <p:nvPr/>
        </p:nvSpPr>
        <p:spPr>
          <a:xfrm>
            <a:off x="2002153" y="814375"/>
            <a:ext cx="4080165" cy="15388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000" b="1" dirty="0" smtClean="0">
                <a:solidFill>
                  <a:schemeClr val="accent4"/>
                </a:solidFill>
              </a:rPr>
              <a:t>Focus </a:t>
            </a:r>
            <a:endParaRPr lang="en-US" sz="1000" b="1" dirty="0">
              <a:solidFill>
                <a:schemeClr val="accent4"/>
              </a:solidFill>
            </a:endParaRPr>
          </a:p>
        </p:txBody>
      </p:sp>
      <p:sp>
        <p:nvSpPr>
          <p:cNvPr id="8" name="Rectangle 6"/>
          <p:cNvSpPr txBox="1"/>
          <p:nvPr/>
        </p:nvSpPr>
        <p:spPr>
          <a:xfrm>
            <a:off x="2002154" y="1167172"/>
            <a:ext cx="4195469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000" dirty="0" smtClean="0"/>
              <a:t>Focused </a:t>
            </a:r>
            <a:r>
              <a:rPr lang="en-US" sz="1000" b="1" dirty="0" smtClean="0">
                <a:solidFill>
                  <a:schemeClr val="tx2"/>
                </a:solidFill>
              </a:rPr>
              <a:t>on performance improvement, </a:t>
            </a:r>
            <a:r>
              <a:rPr lang="en-US" sz="1000" dirty="0" smtClean="0"/>
              <a:t>leveraging</a:t>
            </a:r>
            <a:r>
              <a:rPr lang="en-US" sz="1000" dirty="0" smtClean="0">
                <a:solidFill>
                  <a:schemeClr val="tx2"/>
                </a:solidFill>
              </a:rPr>
              <a:t> </a:t>
            </a:r>
            <a:r>
              <a:rPr lang="en-US" sz="1000" b="1" dirty="0" smtClean="0">
                <a:solidFill>
                  <a:schemeClr val="tx2"/>
                </a:solidFill>
              </a:rPr>
              <a:t>large-scale data analysis</a:t>
            </a:r>
            <a:r>
              <a:rPr lang="en-US" sz="1000" dirty="0" smtClean="0">
                <a:solidFill>
                  <a:schemeClr val="tx2"/>
                </a:solidFill>
              </a:rPr>
              <a:t>, </a:t>
            </a:r>
            <a:r>
              <a:rPr lang="en-US" sz="1000" b="1" dirty="0" smtClean="0">
                <a:solidFill>
                  <a:schemeClr val="tx2"/>
                </a:solidFill>
              </a:rPr>
              <a:t>strong visualization tools</a:t>
            </a:r>
            <a:r>
              <a:rPr lang="en-US" sz="1000" b="1" dirty="0" smtClean="0"/>
              <a:t> </a:t>
            </a:r>
            <a:r>
              <a:rPr lang="en-US" sz="1000" dirty="0" smtClean="0"/>
              <a:t>and </a:t>
            </a:r>
            <a:r>
              <a:rPr lang="en-US" sz="1000" b="1" dirty="0" smtClean="0">
                <a:solidFill>
                  <a:schemeClr val="tx2"/>
                </a:solidFill>
              </a:rPr>
              <a:t>advanced software engineering know-how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Rectangle 6"/>
          <p:cNvSpPr txBox="1"/>
          <p:nvPr/>
        </p:nvSpPr>
        <p:spPr>
          <a:xfrm>
            <a:off x="2002154" y="2050427"/>
            <a:ext cx="4195469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000" dirty="0" smtClean="0"/>
              <a:t>McKinsey solution to </a:t>
            </a:r>
            <a:r>
              <a:rPr lang="en-US" sz="1000" b="1" dirty="0" smtClean="0">
                <a:solidFill>
                  <a:schemeClr val="tx2"/>
                </a:solidFill>
              </a:rPr>
              <a:t>optimize pricing in retail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(4 tree is a reference app solution in retail to monitor pricing, campaigns, and leakage) and </a:t>
            </a:r>
            <a:r>
              <a:rPr lang="en-US" sz="1000" b="1" dirty="0" smtClean="0">
                <a:solidFill>
                  <a:schemeClr val="tx2"/>
                </a:solidFill>
              </a:rPr>
              <a:t>banking</a:t>
            </a:r>
            <a:r>
              <a:rPr lang="en-US" sz="1000" b="1" dirty="0" smtClean="0"/>
              <a:t> </a:t>
            </a:r>
            <a:r>
              <a:rPr lang="en-US" sz="1000" dirty="0" smtClean="0"/>
              <a:t>(lower penetration)</a:t>
            </a:r>
            <a:endParaRPr lang="en-US" sz="1000" dirty="0"/>
          </a:p>
        </p:txBody>
      </p:sp>
      <p:sp>
        <p:nvSpPr>
          <p:cNvPr id="15" name="Rectangle 6"/>
          <p:cNvSpPr txBox="1"/>
          <p:nvPr/>
        </p:nvSpPr>
        <p:spPr>
          <a:xfrm>
            <a:off x="2002154" y="2853409"/>
            <a:ext cx="4195468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000" b="1" dirty="0" smtClean="0">
                <a:solidFill>
                  <a:schemeClr val="tx2"/>
                </a:solidFill>
              </a:rPr>
              <a:t>Open source platform </a:t>
            </a:r>
            <a:r>
              <a:rPr lang="en-US" sz="1000" dirty="0" smtClean="0"/>
              <a:t>capable of integrating </a:t>
            </a:r>
            <a:r>
              <a:rPr lang="en-US" sz="1000" b="1" dirty="0" smtClean="0">
                <a:solidFill>
                  <a:schemeClr val="tx2"/>
                </a:solidFill>
              </a:rPr>
              <a:t>wide array of formats and databases, </a:t>
            </a:r>
            <a:r>
              <a:rPr lang="en-US" sz="1000" dirty="0" smtClean="0"/>
              <a:t>with</a:t>
            </a:r>
            <a:r>
              <a:rPr lang="en-US" sz="1000" b="1" dirty="0" smtClean="0"/>
              <a:t> </a:t>
            </a:r>
            <a:r>
              <a:rPr lang="en-US" sz="1000" b="1" dirty="0" smtClean="0">
                <a:solidFill>
                  <a:schemeClr val="tx2"/>
                </a:solidFill>
              </a:rPr>
              <a:t>automated enrichment of algorithms’ libraries,</a:t>
            </a:r>
            <a:r>
              <a:rPr lang="en-US" sz="1000" dirty="0" smtClean="0"/>
              <a:t> integration of most </a:t>
            </a:r>
            <a:r>
              <a:rPr lang="en-US" sz="1000" b="1" dirty="0" smtClean="0">
                <a:solidFill>
                  <a:schemeClr val="tx2"/>
                </a:solidFill>
              </a:rPr>
              <a:t>powerful languages (R, Python)</a:t>
            </a:r>
            <a:r>
              <a:rPr lang="en-US" sz="1000" b="1" dirty="0" smtClean="0"/>
              <a:t> </a:t>
            </a:r>
            <a:r>
              <a:rPr lang="en-US" sz="1000" dirty="0" smtClean="0"/>
              <a:t>and </a:t>
            </a:r>
            <a:r>
              <a:rPr lang="en-US" sz="1000" b="1" dirty="0" smtClean="0">
                <a:solidFill>
                  <a:schemeClr val="tx2"/>
                </a:solidFill>
              </a:rPr>
              <a:t>easier interfaces for data mining and algorithms development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7" name="Rectangle 6"/>
          <p:cNvSpPr txBox="1"/>
          <p:nvPr/>
        </p:nvSpPr>
        <p:spPr>
          <a:xfrm>
            <a:off x="2002154" y="3897207"/>
            <a:ext cx="4195469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000" dirty="0" smtClean="0"/>
              <a:t>Powerful interface to </a:t>
            </a:r>
            <a:r>
              <a:rPr lang="en-US" sz="1000" b="1" dirty="0" smtClean="0">
                <a:solidFill>
                  <a:schemeClr val="tx2"/>
                </a:solidFill>
              </a:rPr>
              <a:t>develop visualization tools </a:t>
            </a:r>
            <a:r>
              <a:rPr lang="en-US" sz="1000" dirty="0" smtClean="0"/>
              <a:t>on top of advanced modelling</a:t>
            </a:r>
            <a:endParaRPr lang="en-US" sz="1000" dirty="0"/>
          </a:p>
        </p:txBody>
      </p:sp>
      <p:sp>
        <p:nvSpPr>
          <p:cNvPr id="19" name="Rectangle 6"/>
          <p:cNvSpPr txBox="1"/>
          <p:nvPr/>
        </p:nvSpPr>
        <p:spPr>
          <a:xfrm>
            <a:off x="2002154" y="4700190"/>
            <a:ext cx="4195469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000" b="1" dirty="0" smtClean="0">
                <a:solidFill>
                  <a:schemeClr val="tx2"/>
                </a:solidFill>
              </a:rPr>
              <a:t>Campaign management tool </a:t>
            </a:r>
            <a:r>
              <a:rPr lang="en-US" sz="1000" dirty="0" smtClean="0"/>
              <a:t>capable of </a:t>
            </a:r>
            <a:r>
              <a:rPr lang="en-US" sz="1000" b="1" dirty="0" smtClean="0">
                <a:solidFill>
                  <a:schemeClr val="tx2"/>
                </a:solidFill>
              </a:rPr>
              <a:t>connecting a wide variety of data sources in real time </a:t>
            </a:r>
            <a:r>
              <a:rPr lang="en-US" sz="1000" dirty="0" smtClean="0"/>
              <a:t>and </a:t>
            </a:r>
            <a:r>
              <a:rPr lang="en-US" sz="1000" b="1" dirty="0" smtClean="0">
                <a:solidFill>
                  <a:schemeClr val="tx2"/>
                </a:solidFill>
              </a:rPr>
              <a:t>integrating advanced modeling with powerful business workflows and visualization tools 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9" name="Rectangle 6"/>
          <p:cNvSpPr txBox="1"/>
          <p:nvPr/>
        </p:nvSpPr>
        <p:spPr>
          <a:xfrm>
            <a:off x="6350126" y="814376"/>
            <a:ext cx="233352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000" b="1" dirty="0" smtClean="0">
                <a:solidFill>
                  <a:schemeClr val="accent4"/>
                </a:solidFill>
              </a:rPr>
              <a:t>Examples of typical outcomes</a:t>
            </a:r>
            <a:endParaRPr lang="en-US" sz="1000" b="1" dirty="0">
              <a:solidFill>
                <a:schemeClr val="accent4"/>
              </a:solidFill>
            </a:endParaRPr>
          </a:p>
        </p:txBody>
      </p:sp>
      <p:sp>
        <p:nvSpPr>
          <p:cNvPr id="10" name="Rectangle 6"/>
          <p:cNvSpPr txBox="1"/>
          <p:nvPr/>
        </p:nvSpPr>
        <p:spPr>
          <a:xfrm>
            <a:off x="6350126" y="1033840"/>
            <a:ext cx="1991285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n-US" sz="1000" dirty="0" smtClean="0"/>
              <a:t>Industrial and commercial processes optimization</a:t>
            </a:r>
          </a:p>
          <a:p>
            <a:pPr lvl="1"/>
            <a:r>
              <a:rPr lang="en-US" sz="1000" dirty="0" smtClean="0"/>
              <a:t>Operational continuous improvement (e.g., supported a Formula One team)</a:t>
            </a:r>
          </a:p>
        </p:txBody>
      </p:sp>
      <p:sp>
        <p:nvSpPr>
          <p:cNvPr id="12" name="Rectangle 6"/>
          <p:cNvSpPr txBox="1"/>
          <p:nvPr/>
        </p:nvSpPr>
        <p:spPr>
          <a:xfrm>
            <a:off x="6350126" y="2136547"/>
            <a:ext cx="199128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n-US" sz="1000" dirty="0" smtClean="0"/>
              <a:t>Category pricing optimization in retailers </a:t>
            </a:r>
            <a:endParaRPr lang="en-US" sz="1000" dirty="0"/>
          </a:p>
        </p:txBody>
      </p:sp>
      <p:sp>
        <p:nvSpPr>
          <p:cNvPr id="16" name="Rectangle 6"/>
          <p:cNvSpPr txBox="1"/>
          <p:nvPr/>
        </p:nvSpPr>
        <p:spPr>
          <a:xfrm>
            <a:off x="6350126" y="2854605"/>
            <a:ext cx="199128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n-US" sz="1000" dirty="0" smtClean="0"/>
              <a:t>Development of AA in-house capabilities / platform for client</a:t>
            </a:r>
          </a:p>
          <a:p>
            <a:pPr lvl="1"/>
            <a:r>
              <a:rPr lang="en-US" sz="1000" dirty="0" smtClean="0"/>
              <a:t>End-to-end data transformation</a:t>
            </a:r>
            <a:endParaRPr lang="en-US" sz="1000" dirty="0"/>
          </a:p>
        </p:txBody>
      </p:sp>
      <p:sp>
        <p:nvSpPr>
          <p:cNvPr id="18" name="Rectangle 6"/>
          <p:cNvSpPr txBox="1"/>
          <p:nvPr/>
        </p:nvSpPr>
        <p:spPr>
          <a:xfrm>
            <a:off x="6350126" y="3816936"/>
            <a:ext cx="199128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n-US" sz="1000" dirty="0" smtClean="0"/>
              <a:t>Dashboards for data mining, models’ results and performance tracking</a:t>
            </a:r>
            <a:endParaRPr lang="en-US" sz="1000" dirty="0"/>
          </a:p>
        </p:txBody>
      </p:sp>
      <p:sp>
        <p:nvSpPr>
          <p:cNvPr id="20" name="Rectangle 6"/>
          <p:cNvSpPr txBox="1"/>
          <p:nvPr/>
        </p:nvSpPr>
        <p:spPr>
          <a:xfrm>
            <a:off x="6350126" y="4619917"/>
            <a:ext cx="199128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n-US" sz="1000" b="1" dirty="0" smtClean="0">
                <a:solidFill>
                  <a:schemeClr val="tx2"/>
                </a:solidFill>
              </a:rPr>
              <a:t>End-to-end churn management </a:t>
            </a:r>
            <a:r>
              <a:rPr lang="en-US" sz="1000" dirty="0" smtClean="0"/>
              <a:t>(modelling, approach, and capabilities building)</a:t>
            </a:r>
            <a:endParaRPr lang="en-US" sz="1000" dirty="0"/>
          </a:p>
        </p:txBody>
      </p:sp>
      <p:sp>
        <p:nvSpPr>
          <p:cNvPr id="34" name="Pentagon 33"/>
          <p:cNvSpPr/>
          <p:nvPr/>
        </p:nvSpPr>
        <p:spPr>
          <a:xfrm>
            <a:off x="506074" y="5434437"/>
            <a:ext cx="1398900" cy="813323"/>
          </a:xfrm>
          <a:prstGeom prst="homePlate">
            <a:avLst>
              <a:gd name="adj" fmla="val 7782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000" dirty="0" err="1" smtClean="0">
              <a:solidFill>
                <a:schemeClr val="tx1"/>
              </a:solidFill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1904974" y="5434437"/>
            <a:ext cx="6573307" cy="813323"/>
          </a:xfrm>
          <a:custGeom>
            <a:avLst/>
            <a:gdLst>
              <a:gd name="connsiteX0" fmla="*/ 0 w 6930894"/>
              <a:gd name="connsiteY0" fmla="*/ 0 h 857568"/>
              <a:gd name="connsiteX1" fmla="*/ 622300 w 6930894"/>
              <a:gd name="connsiteY1" fmla="*/ 0 h 857568"/>
              <a:gd name="connsiteX2" fmla="*/ 1406463 w 6930894"/>
              <a:gd name="connsiteY2" fmla="*/ 0 h 857568"/>
              <a:gd name="connsiteX3" fmla="*/ 6930894 w 6930894"/>
              <a:gd name="connsiteY3" fmla="*/ 0 h 857568"/>
              <a:gd name="connsiteX4" fmla="*/ 6930894 w 6930894"/>
              <a:gd name="connsiteY4" fmla="*/ 857568 h 857568"/>
              <a:gd name="connsiteX5" fmla="*/ 1406463 w 6930894"/>
              <a:gd name="connsiteY5" fmla="*/ 857568 h 857568"/>
              <a:gd name="connsiteX6" fmla="*/ 622300 w 6930894"/>
              <a:gd name="connsiteY6" fmla="*/ 857568 h 857568"/>
              <a:gd name="connsiteX7" fmla="*/ 0 w 6930894"/>
              <a:gd name="connsiteY7" fmla="*/ 857568 h 857568"/>
              <a:gd name="connsiteX8" fmla="*/ 68537 w 6930894"/>
              <a:gd name="connsiteY8" fmla="*/ 428784 h 85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0894" h="857568">
                <a:moveTo>
                  <a:pt x="0" y="0"/>
                </a:moveTo>
                <a:lnTo>
                  <a:pt x="622300" y="0"/>
                </a:lnTo>
                <a:lnTo>
                  <a:pt x="1406463" y="0"/>
                </a:lnTo>
                <a:lnTo>
                  <a:pt x="6930894" y="0"/>
                </a:lnTo>
                <a:lnTo>
                  <a:pt x="6930894" y="857568"/>
                </a:lnTo>
                <a:lnTo>
                  <a:pt x="1406463" y="857568"/>
                </a:lnTo>
                <a:lnTo>
                  <a:pt x="622300" y="857568"/>
                </a:lnTo>
                <a:lnTo>
                  <a:pt x="0" y="857568"/>
                </a:lnTo>
                <a:lnTo>
                  <a:pt x="68537" y="428784"/>
                </a:lnTo>
                <a:close/>
              </a:path>
            </a:pathLst>
          </a:custGeom>
          <a:solidFill>
            <a:srgbClr val="D4E7FC"/>
          </a:solidFill>
          <a:ln w="19050">
            <a:solidFill>
              <a:srgbClr val="D4E7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buClr>
                <a:schemeClr val="tx2"/>
              </a:buClr>
            </a:pPr>
            <a:endParaRPr lang="pt-PT" sz="1000" dirty="0" err="1" smtClean="0">
              <a:solidFill>
                <a:schemeClr val="tx1"/>
              </a:solidFill>
            </a:endParaRPr>
          </a:p>
        </p:txBody>
      </p:sp>
      <p:sp>
        <p:nvSpPr>
          <p:cNvPr id="48" name="Rectangle 6"/>
          <p:cNvSpPr txBox="1"/>
          <p:nvPr/>
        </p:nvSpPr>
        <p:spPr>
          <a:xfrm>
            <a:off x="2002154" y="5525383"/>
            <a:ext cx="4195469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000" b="1" dirty="0" smtClean="0">
                <a:solidFill>
                  <a:schemeClr val="tx2"/>
                </a:solidFill>
              </a:rPr>
              <a:t>Revenue assurance software already installed in 200 operators providing 60-70% of the data required to do a commercial model off-the-</a:t>
            </a:r>
            <a:r>
              <a:rPr lang="en-US" sz="1000" b="1" dirty="0" err="1" smtClean="0">
                <a:solidFill>
                  <a:schemeClr val="tx2"/>
                </a:solidFill>
              </a:rPr>
              <a:t>shel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49" name="Rectangle 6"/>
          <p:cNvSpPr txBox="1"/>
          <p:nvPr/>
        </p:nvSpPr>
        <p:spPr>
          <a:xfrm>
            <a:off x="6350126" y="5513513"/>
            <a:ext cx="199128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/>
            <a:r>
              <a:rPr lang="en-US" sz="1000" dirty="0" smtClean="0">
                <a:solidFill>
                  <a:schemeClr val="tx2"/>
                </a:solidFill>
              </a:rPr>
              <a:t>Much faster time to market</a:t>
            </a:r>
            <a:endParaRPr lang="en-US" sz="1000" dirty="0"/>
          </a:p>
        </p:txBody>
      </p:sp>
      <p:pic>
        <p:nvPicPr>
          <p:cNvPr id="50" name="Picture 4" descr="WeDo Technologie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23" y="5593784"/>
            <a:ext cx="1060137" cy="5099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6257430" y="1001326"/>
            <a:ext cx="0" cy="5246434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695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877163"/>
          </a:xfr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Advanced analytics engagements combine traditional consulting skills – provided by translators – and new set of expertise – provided by data scientists and architects</a:t>
            </a:r>
          </a:p>
        </p:txBody>
      </p:sp>
      <p:sp>
        <p:nvSpPr>
          <p:cNvPr id="65" name="Freeform 64"/>
          <p:cNvSpPr/>
          <p:nvPr/>
        </p:nvSpPr>
        <p:spPr>
          <a:xfrm flipH="1">
            <a:off x="1842490" y="2598231"/>
            <a:ext cx="970728" cy="232913"/>
          </a:xfrm>
          <a:custGeom>
            <a:avLst/>
            <a:gdLst>
              <a:gd name="connsiteX0" fmla="*/ 3010619 w 3010619"/>
              <a:gd name="connsiteY0" fmla="*/ 232913 h 232913"/>
              <a:gd name="connsiteX1" fmla="*/ 3010619 w 3010619"/>
              <a:gd name="connsiteY1" fmla="*/ 0 h 232913"/>
              <a:gd name="connsiteX2" fmla="*/ 0 w 3010619"/>
              <a:gd name="connsiteY2" fmla="*/ 0 h 23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0619" h="232913">
                <a:moveTo>
                  <a:pt x="3010619" y="232913"/>
                </a:moveTo>
                <a:lnTo>
                  <a:pt x="3010619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A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9"/>
          <p:cNvSpPr>
            <a:spLocks noEditPoints="1"/>
          </p:cNvSpPr>
          <p:nvPr/>
        </p:nvSpPr>
        <p:spPr bwMode="auto">
          <a:xfrm>
            <a:off x="1909961" y="1705163"/>
            <a:ext cx="4294186" cy="4305898"/>
          </a:xfrm>
          <a:custGeom>
            <a:avLst/>
            <a:gdLst>
              <a:gd name="T0" fmla="*/ 1518 w 2054"/>
              <a:gd name="T1" fmla="*/ 2060 h 2060"/>
              <a:gd name="T2" fmla="*/ 326 w 2054"/>
              <a:gd name="T3" fmla="*/ 1834 h 2060"/>
              <a:gd name="T4" fmla="*/ 94 w 2054"/>
              <a:gd name="T5" fmla="*/ 1651 h 2060"/>
              <a:gd name="T6" fmla="*/ 0 w 2054"/>
              <a:gd name="T7" fmla="*/ 1365 h 2060"/>
              <a:gd name="T8" fmla="*/ 155 w 2054"/>
              <a:gd name="T9" fmla="*/ 866 h 2060"/>
              <a:gd name="T10" fmla="*/ 335 w 2054"/>
              <a:gd name="T11" fmla="*/ 386 h 2060"/>
              <a:gd name="T12" fmla="*/ 686 w 2054"/>
              <a:gd name="T13" fmla="*/ 146 h 2060"/>
              <a:gd name="T14" fmla="*/ 926 w 2054"/>
              <a:gd name="T15" fmla="*/ 107 h 2060"/>
              <a:gd name="T16" fmla="*/ 1551 w 2054"/>
              <a:gd name="T17" fmla="*/ 10 h 2060"/>
              <a:gd name="T18" fmla="*/ 1881 w 2054"/>
              <a:gd name="T19" fmla="*/ 134 h 2060"/>
              <a:gd name="T20" fmla="*/ 2052 w 2054"/>
              <a:gd name="T21" fmla="*/ 509 h 2060"/>
              <a:gd name="T22" fmla="*/ 2053 w 2054"/>
              <a:gd name="T23" fmla="*/ 985 h 2060"/>
              <a:gd name="T24" fmla="*/ 2054 w 2054"/>
              <a:gd name="T25" fmla="*/ 1511 h 2060"/>
              <a:gd name="T26" fmla="*/ 1921 w 2054"/>
              <a:gd name="T27" fmla="*/ 1871 h 2060"/>
              <a:gd name="T28" fmla="*/ 1590 w 2054"/>
              <a:gd name="T29" fmla="*/ 2055 h 2060"/>
              <a:gd name="T30" fmla="*/ 1518 w 2054"/>
              <a:gd name="T31" fmla="*/ 2060 h 2060"/>
              <a:gd name="T32" fmla="*/ 1582 w 2054"/>
              <a:gd name="T33" fmla="*/ 65 h 2060"/>
              <a:gd name="T34" fmla="*/ 1556 w 2054"/>
              <a:gd name="T35" fmla="*/ 66 h 2060"/>
              <a:gd name="T36" fmla="*/ 936 w 2054"/>
              <a:gd name="T37" fmla="*/ 162 h 2060"/>
              <a:gd name="T38" fmla="*/ 693 w 2054"/>
              <a:gd name="T39" fmla="*/ 202 h 2060"/>
              <a:gd name="T40" fmla="*/ 383 w 2054"/>
              <a:gd name="T41" fmla="*/ 414 h 2060"/>
              <a:gd name="T42" fmla="*/ 56 w 2054"/>
              <a:gd name="T43" fmla="*/ 1365 h 2060"/>
              <a:gd name="T44" fmla="*/ 348 w 2054"/>
              <a:gd name="T45" fmla="*/ 1782 h 2060"/>
              <a:gd name="T46" fmla="*/ 1515 w 2054"/>
              <a:gd name="T47" fmla="*/ 2004 h 2060"/>
              <a:gd name="T48" fmla="*/ 1581 w 2054"/>
              <a:gd name="T49" fmla="*/ 2000 h 2060"/>
              <a:gd name="T50" fmla="*/ 1998 w 2054"/>
              <a:gd name="T51" fmla="*/ 1511 h 2060"/>
              <a:gd name="T52" fmla="*/ 1997 w 2054"/>
              <a:gd name="T53" fmla="*/ 985 h 2060"/>
              <a:gd name="T54" fmla="*/ 1996 w 2054"/>
              <a:gd name="T55" fmla="*/ 509 h 2060"/>
              <a:gd name="T56" fmla="*/ 1843 w 2054"/>
              <a:gd name="T57" fmla="*/ 175 h 2060"/>
              <a:gd name="T58" fmla="*/ 1582 w 2054"/>
              <a:gd name="T59" fmla="*/ 65 h 2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054" h="2060">
                <a:moveTo>
                  <a:pt x="1518" y="2060"/>
                </a:moveTo>
                <a:cubicBezTo>
                  <a:pt x="1213" y="2060"/>
                  <a:pt x="463" y="1892"/>
                  <a:pt x="326" y="1834"/>
                </a:cubicBezTo>
                <a:cubicBezTo>
                  <a:pt x="232" y="1793"/>
                  <a:pt x="152" y="1730"/>
                  <a:pt x="94" y="1651"/>
                </a:cubicBezTo>
                <a:cubicBezTo>
                  <a:pt x="33" y="1567"/>
                  <a:pt x="0" y="1468"/>
                  <a:pt x="0" y="1365"/>
                </a:cubicBezTo>
                <a:cubicBezTo>
                  <a:pt x="0" y="1317"/>
                  <a:pt x="97" y="1032"/>
                  <a:pt x="155" y="866"/>
                </a:cubicBezTo>
                <a:cubicBezTo>
                  <a:pt x="228" y="657"/>
                  <a:pt x="316" y="418"/>
                  <a:pt x="335" y="386"/>
                </a:cubicBezTo>
                <a:cubicBezTo>
                  <a:pt x="383" y="306"/>
                  <a:pt x="491" y="170"/>
                  <a:pt x="686" y="146"/>
                </a:cubicBezTo>
                <a:cubicBezTo>
                  <a:pt x="725" y="142"/>
                  <a:pt x="818" y="125"/>
                  <a:pt x="926" y="107"/>
                </a:cubicBezTo>
                <a:cubicBezTo>
                  <a:pt x="1125" y="72"/>
                  <a:pt x="1398" y="24"/>
                  <a:pt x="1551" y="10"/>
                </a:cubicBezTo>
                <a:cubicBezTo>
                  <a:pt x="1664" y="0"/>
                  <a:pt x="1784" y="45"/>
                  <a:pt x="1881" y="134"/>
                </a:cubicBezTo>
                <a:cubicBezTo>
                  <a:pt x="1990" y="234"/>
                  <a:pt x="2052" y="371"/>
                  <a:pt x="2052" y="509"/>
                </a:cubicBezTo>
                <a:cubicBezTo>
                  <a:pt x="2052" y="636"/>
                  <a:pt x="2053" y="806"/>
                  <a:pt x="2053" y="985"/>
                </a:cubicBezTo>
                <a:cubicBezTo>
                  <a:pt x="2054" y="1171"/>
                  <a:pt x="2054" y="1363"/>
                  <a:pt x="2054" y="1511"/>
                </a:cubicBezTo>
                <a:cubicBezTo>
                  <a:pt x="2054" y="1643"/>
                  <a:pt x="2007" y="1771"/>
                  <a:pt x="1921" y="1871"/>
                </a:cubicBezTo>
                <a:cubicBezTo>
                  <a:pt x="1836" y="1970"/>
                  <a:pt x="1718" y="2035"/>
                  <a:pt x="1590" y="2055"/>
                </a:cubicBezTo>
                <a:cubicBezTo>
                  <a:pt x="1570" y="2059"/>
                  <a:pt x="1546" y="2060"/>
                  <a:pt x="1518" y="2060"/>
                </a:cubicBezTo>
                <a:close/>
                <a:moveTo>
                  <a:pt x="1582" y="65"/>
                </a:moveTo>
                <a:cubicBezTo>
                  <a:pt x="1573" y="65"/>
                  <a:pt x="1564" y="65"/>
                  <a:pt x="1556" y="66"/>
                </a:cubicBezTo>
                <a:cubicBezTo>
                  <a:pt x="1405" y="79"/>
                  <a:pt x="1134" y="127"/>
                  <a:pt x="936" y="162"/>
                </a:cubicBezTo>
                <a:cubicBezTo>
                  <a:pt x="823" y="181"/>
                  <a:pt x="734" y="197"/>
                  <a:pt x="693" y="202"/>
                </a:cubicBezTo>
                <a:cubicBezTo>
                  <a:pt x="522" y="223"/>
                  <a:pt x="425" y="344"/>
                  <a:pt x="383" y="414"/>
                </a:cubicBezTo>
                <a:cubicBezTo>
                  <a:pt x="351" y="469"/>
                  <a:pt x="56" y="1301"/>
                  <a:pt x="56" y="1365"/>
                </a:cubicBezTo>
                <a:cubicBezTo>
                  <a:pt x="56" y="1545"/>
                  <a:pt x="168" y="1705"/>
                  <a:pt x="348" y="1782"/>
                </a:cubicBezTo>
                <a:cubicBezTo>
                  <a:pt x="480" y="1838"/>
                  <a:pt x="1225" y="2004"/>
                  <a:pt x="1515" y="2004"/>
                </a:cubicBezTo>
                <a:cubicBezTo>
                  <a:pt x="1541" y="2004"/>
                  <a:pt x="1563" y="2003"/>
                  <a:pt x="1581" y="2000"/>
                </a:cubicBezTo>
                <a:cubicBezTo>
                  <a:pt x="1819" y="1963"/>
                  <a:pt x="1998" y="1753"/>
                  <a:pt x="1998" y="1511"/>
                </a:cubicBezTo>
                <a:cubicBezTo>
                  <a:pt x="1998" y="1363"/>
                  <a:pt x="1998" y="1171"/>
                  <a:pt x="1997" y="985"/>
                </a:cubicBezTo>
                <a:cubicBezTo>
                  <a:pt x="1997" y="806"/>
                  <a:pt x="1996" y="636"/>
                  <a:pt x="1996" y="509"/>
                </a:cubicBezTo>
                <a:cubicBezTo>
                  <a:pt x="1996" y="388"/>
                  <a:pt x="1939" y="263"/>
                  <a:pt x="1843" y="175"/>
                </a:cubicBezTo>
                <a:cubicBezTo>
                  <a:pt x="1766" y="104"/>
                  <a:pt x="1672" y="65"/>
                  <a:pt x="1582" y="6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2009973" y="3539024"/>
            <a:ext cx="1992312" cy="1990725"/>
          </a:xfrm>
          <a:custGeom>
            <a:avLst/>
            <a:gdLst>
              <a:gd name="T0" fmla="*/ 931 w 1004"/>
              <a:gd name="T1" fmla="*/ 476 h 1004"/>
              <a:gd name="T2" fmla="*/ 1000 w 1004"/>
              <a:gd name="T3" fmla="*/ 423 h 1004"/>
              <a:gd name="T4" fmla="*/ 960 w 1004"/>
              <a:gd name="T5" fmla="*/ 363 h 1004"/>
              <a:gd name="T6" fmla="*/ 893 w 1004"/>
              <a:gd name="T7" fmla="*/ 324 h 1004"/>
              <a:gd name="T8" fmla="*/ 938 w 1004"/>
              <a:gd name="T9" fmla="*/ 249 h 1004"/>
              <a:gd name="T10" fmla="*/ 879 w 1004"/>
              <a:gd name="T11" fmla="*/ 207 h 1004"/>
              <a:gd name="T12" fmla="*/ 802 w 1004"/>
              <a:gd name="T13" fmla="*/ 195 h 1004"/>
              <a:gd name="T14" fmla="*/ 817 w 1004"/>
              <a:gd name="T15" fmla="*/ 109 h 1004"/>
              <a:gd name="T16" fmla="*/ 747 w 1004"/>
              <a:gd name="T17" fmla="*/ 91 h 1004"/>
              <a:gd name="T18" fmla="*/ 671 w 1004"/>
              <a:gd name="T19" fmla="*/ 107 h 1004"/>
              <a:gd name="T20" fmla="*/ 654 w 1004"/>
              <a:gd name="T21" fmla="*/ 22 h 1004"/>
              <a:gd name="T22" fmla="*/ 582 w 1004"/>
              <a:gd name="T23" fmla="*/ 31 h 1004"/>
              <a:gd name="T24" fmla="*/ 518 w 1004"/>
              <a:gd name="T25" fmla="*/ 73 h 1004"/>
              <a:gd name="T26" fmla="*/ 471 w 1004"/>
              <a:gd name="T27" fmla="*/ 0 h 1004"/>
              <a:gd name="T28" fmla="*/ 407 w 1004"/>
              <a:gd name="T29" fmla="*/ 34 h 1004"/>
              <a:gd name="T30" fmla="*/ 362 w 1004"/>
              <a:gd name="T31" fmla="*/ 97 h 1004"/>
              <a:gd name="T32" fmla="*/ 292 w 1004"/>
              <a:gd name="T33" fmla="*/ 45 h 1004"/>
              <a:gd name="T34" fmla="*/ 245 w 1004"/>
              <a:gd name="T35" fmla="*/ 100 h 1004"/>
              <a:gd name="T36" fmla="*/ 225 w 1004"/>
              <a:gd name="T37" fmla="*/ 175 h 1004"/>
              <a:gd name="T38" fmla="*/ 141 w 1004"/>
              <a:gd name="T39" fmla="*/ 153 h 1004"/>
              <a:gd name="T40" fmla="*/ 117 w 1004"/>
              <a:gd name="T41" fmla="*/ 221 h 1004"/>
              <a:gd name="T42" fmla="*/ 126 w 1004"/>
              <a:gd name="T43" fmla="*/ 298 h 1004"/>
              <a:gd name="T44" fmla="*/ 39 w 1004"/>
              <a:gd name="T45" fmla="*/ 307 h 1004"/>
              <a:gd name="T46" fmla="*/ 42 w 1004"/>
              <a:gd name="T47" fmla="*/ 379 h 1004"/>
              <a:gd name="T48" fmla="*/ 78 w 1004"/>
              <a:gd name="T49" fmla="*/ 447 h 1004"/>
              <a:gd name="T50" fmla="*/ 0 w 1004"/>
              <a:gd name="T51" fmla="*/ 487 h 1004"/>
              <a:gd name="T52" fmla="*/ 29 w 1004"/>
              <a:gd name="T53" fmla="*/ 554 h 1004"/>
              <a:gd name="T54" fmla="*/ 87 w 1004"/>
              <a:gd name="T55" fmla="*/ 605 h 1004"/>
              <a:gd name="T56" fmla="*/ 29 w 1004"/>
              <a:gd name="T57" fmla="*/ 670 h 1004"/>
              <a:gd name="T58" fmla="*/ 80 w 1004"/>
              <a:gd name="T59" fmla="*/ 722 h 1004"/>
              <a:gd name="T60" fmla="*/ 152 w 1004"/>
              <a:gd name="T61" fmla="*/ 748 h 1004"/>
              <a:gd name="T62" fmla="*/ 122 w 1004"/>
              <a:gd name="T63" fmla="*/ 830 h 1004"/>
              <a:gd name="T64" fmla="*/ 188 w 1004"/>
              <a:gd name="T65" fmla="*/ 860 h 1004"/>
              <a:gd name="T66" fmla="*/ 265 w 1004"/>
              <a:gd name="T67" fmla="*/ 858 h 1004"/>
              <a:gd name="T68" fmla="*/ 266 w 1004"/>
              <a:gd name="T69" fmla="*/ 945 h 1004"/>
              <a:gd name="T70" fmla="*/ 339 w 1004"/>
              <a:gd name="T71" fmla="*/ 950 h 1004"/>
              <a:gd name="T72" fmla="*/ 410 w 1004"/>
              <a:gd name="T73" fmla="*/ 920 h 1004"/>
              <a:gd name="T74" fmla="*/ 442 w 1004"/>
              <a:gd name="T75" fmla="*/ 1001 h 1004"/>
              <a:gd name="T76" fmla="*/ 512 w 1004"/>
              <a:gd name="T77" fmla="*/ 1004 h 1004"/>
              <a:gd name="T78" fmla="*/ 553 w 1004"/>
              <a:gd name="T79" fmla="*/ 927 h 1004"/>
              <a:gd name="T80" fmla="*/ 621 w 1004"/>
              <a:gd name="T81" fmla="*/ 964 h 1004"/>
              <a:gd name="T82" fmla="*/ 693 w 1004"/>
              <a:gd name="T83" fmla="*/ 967 h 1004"/>
              <a:gd name="T84" fmla="*/ 703 w 1004"/>
              <a:gd name="T85" fmla="*/ 881 h 1004"/>
              <a:gd name="T86" fmla="*/ 780 w 1004"/>
              <a:gd name="T87" fmla="*/ 890 h 1004"/>
              <a:gd name="T88" fmla="*/ 848 w 1004"/>
              <a:gd name="T89" fmla="*/ 867 h 1004"/>
              <a:gd name="T90" fmla="*/ 827 w 1004"/>
              <a:gd name="T91" fmla="*/ 783 h 1004"/>
              <a:gd name="T92" fmla="*/ 902 w 1004"/>
              <a:gd name="T93" fmla="*/ 764 h 1004"/>
              <a:gd name="T94" fmla="*/ 957 w 1004"/>
              <a:gd name="T95" fmla="*/ 718 h 1004"/>
              <a:gd name="T96" fmla="*/ 906 w 1004"/>
              <a:gd name="T97" fmla="*/ 647 h 1004"/>
              <a:gd name="T98" fmla="*/ 969 w 1004"/>
              <a:gd name="T99" fmla="*/ 603 h 1004"/>
              <a:gd name="T100" fmla="*/ 1004 w 1004"/>
              <a:gd name="T101" fmla="*/ 539 h 1004"/>
              <a:gd name="T102" fmla="*/ 932 w 1004"/>
              <a:gd name="T103" fmla="*/ 491 h 1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004" h="1004">
                <a:moveTo>
                  <a:pt x="932" y="491"/>
                </a:moveTo>
                <a:cubicBezTo>
                  <a:pt x="931" y="486"/>
                  <a:pt x="931" y="481"/>
                  <a:pt x="931" y="476"/>
                </a:cubicBezTo>
                <a:cubicBezTo>
                  <a:pt x="930" y="454"/>
                  <a:pt x="948" y="432"/>
                  <a:pt x="974" y="427"/>
                </a:cubicBezTo>
                <a:cubicBezTo>
                  <a:pt x="1000" y="423"/>
                  <a:pt x="1000" y="423"/>
                  <a:pt x="1000" y="423"/>
                </a:cubicBezTo>
                <a:cubicBezTo>
                  <a:pt x="996" y="400"/>
                  <a:pt x="991" y="377"/>
                  <a:pt x="984" y="355"/>
                </a:cubicBezTo>
                <a:cubicBezTo>
                  <a:pt x="960" y="363"/>
                  <a:pt x="960" y="363"/>
                  <a:pt x="960" y="363"/>
                </a:cubicBezTo>
                <a:cubicBezTo>
                  <a:pt x="934" y="370"/>
                  <a:pt x="908" y="358"/>
                  <a:pt x="899" y="337"/>
                </a:cubicBezTo>
                <a:cubicBezTo>
                  <a:pt x="897" y="333"/>
                  <a:pt x="895" y="328"/>
                  <a:pt x="893" y="324"/>
                </a:cubicBezTo>
                <a:cubicBezTo>
                  <a:pt x="884" y="303"/>
                  <a:pt x="893" y="276"/>
                  <a:pt x="916" y="262"/>
                </a:cubicBezTo>
                <a:cubicBezTo>
                  <a:pt x="938" y="249"/>
                  <a:pt x="938" y="249"/>
                  <a:pt x="938" y="249"/>
                </a:cubicBezTo>
                <a:cubicBezTo>
                  <a:pt x="926" y="229"/>
                  <a:pt x="913" y="210"/>
                  <a:pt x="899" y="192"/>
                </a:cubicBezTo>
                <a:cubicBezTo>
                  <a:pt x="879" y="207"/>
                  <a:pt x="879" y="207"/>
                  <a:pt x="879" y="207"/>
                </a:cubicBezTo>
                <a:cubicBezTo>
                  <a:pt x="857" y="224"/>
                  <a:pt x="829" y="222"/>
                  <a:pt x="813" y="205"/>
                </a:cubicBezTo>
                <a:cubicBezTo>
                  <a:pt x="802" y="195"/>
                  <a:pt x="802" y="195"/>
                  <a:pt x="802" y="195"/>
                </a:cubicBezTo>
                <a:cubicBezTo>
                  <a:pt x="786" y="179"/>
                  <a:pt x="785" y="150"/>
                  <a:pt x="801" y="129"/>
                </a:cubicBezTo>
                <a:cubicBezTo>
                  <a:pt x="817" y="109"/>
                  <a:pt x="817" y="109"/>
                  <a:pt x="817" y="109"/>
                </a:cubicBezTo>
                <a:cubicBezTo>
                  <a:pt x="799" y="95"/>
                  <a:pt x="780" y="81"/>
                  <a:pt x="760" y="69"/>
                </a:cubicBezTo>
                <a:cubicBezTo>
                  <a:pt x="747" y="91"/>
                  <a:pt x="747" y="91"/>
                  <a:pt x="747" y="91"/>
                </a:cubicBezTo>
                <a:cubicBezTo>
                  <a:pt x="733" y="114"/>
                  <a:pt x="706" y="123"/>
                  <a:pt x="685" y="113"/>
                </a:cubicBezTo>
                <a:cubicBezTo>
                  <a:pt x="681" y="111"/>
                  <a:pt x="676" y="109"/>
                  <a:pt x="671" y="107"/>
                </a:cubicBezTo>
                <a:cubicBezTo>
                  <a:pt x="651" y="98"/>
                  <a:pt x="639" y="72"/>
                  <a:pt x="647" y="46"/>
                </a:cubicBezTo>
                <a:cubicBezTo>
                  <a:pt x="654" y="22"/>
                  <a:pt x="654" y="22"/>
                  <a:pt x="654" y="22"/>
                </a:cubicBezTo>
                <a:cubicBezTo>
                  <a:pt x="632" y="15"/>
                  <a:pt x="610" y="10"/>
                  <a:pt x="587" y="6"/>
                </a:cubicBezTo>
                <a:cubicBezTo>
                  <a:pt x="582" y="31"/>
                  <a:pt x="582" y="31"/>
                  <a:pt x="582" y="31"/>
                </a:cubicBezTo>
                <a:cubicBezTo>
                  <a:pt x="577" y="57"/>
                  <a:pt x="555" y="76"/>
                  <a:pt x="533" y="74"/>
                </a:cubicBezTo>
                <a:cubicBezTo>
                  <a:pt x="518" y="73"/>
                  <a:pt x="518" y="73"/>
                  <a:pt x="518" y="73"/>
                </a:cubicBezTo>
                <a:cubicBezTo>
                  <a:pt x="495" y="72"/>
                  <a:pt x="475" y="52"/>
                  <a:pt x="472" y="25"/>
                </a:cubicBezTo>
                <a:cubicBezTo>
                  <a:pt x="471" y="0"/>
                  <a:pt x="471" y="0"/>
                  <a:pt x="471" y="0"/>
                </a:cubicBezTo>
                <a:cubicBezTo>
                  <a:pt x="447" y="1"/>
                  <a:pt x="424" y="4"/>
                  <a:pt x="402" y="9"/>
                </a:cubicBezTo>
                <a:cubicBezTo>
                  <a:pt x="407" y="34"/>
                  <a:pt x="407" y="34"/>
                  <a:pt x="407" y="34"/>
                </a:cubicBezTo>
                <a:cubicBezTo>
                  <a:pt x="412" y="60"/>
                  <a:pt x="398" y="85"/>
                  <a:pt x="376" y="92"/>
                </a:cubicBezTo>
                <a:cubicBezTo>
                  <a:pt x="371" y="94"/>
                  <a:pt x="367" y="95"/>
                  <a:pt x="362" y="97"/>
                </a:cubicBezTo>
                <a:cubicBezTo>
                  <a:pt x="340" y="104"/>
                  <a:pt x="314" y="93"/>
                  <a:pt x="302" y="68"/>
                </a:cubicBezTo>
                <a:cubicBezTo>
                  <a:pt x="292" y="45"/>
                  <a:pt x="292" y="45"/>
                  <a:pt x="292" y="45"/>
                </a:cubicBezTo>
                <a:cubicBezTo>
                  <a:pt x="271" y="55"/>
                  <a:pt x="250" y="66"/>
                  <a:pt x="231" y="79"/>
                </a:cubicBezTo>
                <a:cubicBezTo>
                  <a:pt x="245" y="100"/>
                  <a:pt x="245" y="100"/>
                  <a:pt x="245" y="100"/>
                </a:cubicBezTo>
                <a:cubicBezTo>
                  <a:pt x="259" y="123"/>
                  <a:pt x="255" y="152"/>
                  <a:pt x="237" y="166"/>
                </a:cubicBezTo>
                <a:cubicBezTo>
                  <a:pt x="225" y="175"/>
                  <a:pt x="225" y="175"/>
                  <a:pt x="225" y="175"/>
                </a:cubicBezTo>
                <a:cubicBezTo>
                  <a:pt x="208" y="190"/>
                  <a:pt x="179" y="189"/>
                  <a:pt x="160" y="170"/>
                </a:cubicBezTo>
                <a:cubicBezTo>
                  <a:pt x="141" y="153"/>
                  <a:pt x="141" y="153"/>
                  <a:pt x="141" y="153"/>
                </a:cubicBezTo>
                <a:cubicBezTo>
                  <a:pt x="125" y="169"/>
                  <a:pt x="110" y="187"/>
                  <a:pt x="96" y="206"/>
                </a:cubicBezTo>
                <a:cubicBezTo>
                  <a:pt x="117" y="221"/>
                  <a:pt x="117" y="221"/>
                  <a:pt x="117" y="221"/>
                </a:cubicBezTo>
                <a:cubicBezTo>
                  <a:pt x="138" y="237"/>
                  <a:pt x="145" y="265"/>
                  <a:pt x="133" y="285"/>
                </a:cubicBezTo>
                <a:cubicBezTo>
                  <a:pt x="131" y="289"/>
                  <a:pt x="128" y="293"/>
                  <a:pt x="126" y="298"/>
                </a:cubicBezTo>
                <a:cubicBezTo>
                  <a:pt x="115" y="318"/>
                  <a:pt x="88" y="327"/>
                  <a:pt x="63" y="317"/>
                </a:cubicBezTo>
                <a:cubicBezTo>
                  <a:pt x="39" y="307"/>
                  <a:pt x="39" y="307"/>
                  <a:pt x="39" y="307"/>
                </a:cubicBezTo>
                <a:cubicBezTo>
                  <a:pt x="31" y="328"/>
                  <a:pt x="23" y="350"/>
                  <a:pt x="17" y="373"/>
                </a:cubicBezTo>
                <a:cubicBezTo>
                  <a:pt x="42" y="379"/>
                  <a:pt x="42" y="379"/>
                  <a:pt x="42" y="379"/>
                </a:cubicBezTo>
                <a:cubicBezTo>
                  <a:pt x="68" y="386"/>
                  <a:pt x="84" y="410"/>
                  <a:pt x="80" y="433"/>
                </a:cubicBezTo>
                <a:cubicBezTo>
                  <a:pt x="78" y="447"/>
                  <a:pt x="78" y="447"/>
                  <a:pt x="78" y="447"/>
                </a:cubicBezTo>
                <a:cubicBezTo>
                  <a:pt x="75" y="470"/>
                  <a:pt x="53" y="488"/>
                  <a:pt x="26" y="488"/>
                </a:cubicBezTo>
                <a:cubicBezTo>
                  <a:pt x="0" y="487"/>
                  <a:pt x="0" y="487"/>
                  <a:pt x="0" y="487"/>
                </a:cubicBezTo>
                <a:cubicBezTo>
                  <a:pt x="0" y="511"/>
                  <a:pt x="1" y="534"/>
                  <a:pt x="3" y="557"/>
                </a:cubicBezTo>
                <a:cubicBezTo>
                  <a:pt x="29" y="554"/>
                  <a:pt x="29" y="554"/>
                  <a:pt x="29" y="554"/>
                </a:cubicBezTo>
                <a:cubicBezTo>
                  <a:pt x="55" y="552"/>
                  <a:pt x="79" y="568"/>
                  <a:pt x="84" y="590"/>
                </a:cubicBezTo>
                <a:cubicBezTo>
                  <a:pt x="85" y="595"/>
                  <a:pt x="86" y="600"/>
                  <a:pt x="87" y="605"/>
                </a:cubicBezTo>
                <a:cubicBezTo>
                  <a:pt x="92" y="627"/>
                  <a:pt x="78" y="652"/>
                  <a:pt x="53" y="661"/>
                </a:cubicBezTo>
                <a:cubicBezTo>
                  <a:pt x="29" y="670"/>
                  <a:pt x="29" y="670"/>
                  <a:pt x="29" y="670"/>
                </a:cubicBezTo>
                <a:cubicBezTo>
                  <a:pt x="37" y="692"/>
                  <a:pt x="46" y="713"/>
                  <a:pt x="57" y="734"/>
                </a:cubicBezTo>
                <a:cubicBezTo>
                  <a:pt x="80" y="722"/>
                  <a:pt x="80" y="722"/>
                  <a:pt x="80" y="722"/>
                </a:cubicBezTo>
                <a:cubicBezTo>
                  <a:pt x="104" y="710"/>
                  <a:pt x="132" y="717"/>
                  <a:pt x="144" y="736"/>
                </a:cubicBezTo>
                <a:cubicBezTo>
                  <a:pt x="152" y="748"/>
                  <a:pt x="152" y="748"/>
                  <a:pt x="152" y="748"/>
                </a:cubicBezTo>
                <a:cubicBezTo>
                  <a:pt x="166" y="767"/>
                  <a:pt x="161" y="795"/>
                  <a:pt x="141" y="813"/>
                </a:cubicBezTo>
                <a:cubicBezTo>
                  <a:pt x="122" y="830"/>
                  <a:pt x="122" y="830"/>
                  <a:pt x="122" y="830"/>
                </a:cubicBezTo>
                <a:cubicBezTo>
                  <a:pt x="137" y="847"/>
                  <a:pt x="154" y="864"/>
                  <a:pt x="171" y="879"/>
                </a:cubicBezTo>
                <a:cubicBezTo>
                  <a:pt x="188" y="860"/>
                  <a:pt x="188" y="860"/>
                  <a:pt x="188" y="860"/>
                </a:cubicBezTo>
                <a:cubicBezTo>
                  <a:pt x="206" y="840"/>
                  <a:pt x="234" y="836"/>
                  <a:pt x="253" y="850"/>
                </a:cubicBezTo>
                <a:cubicBezTo>
                  <a:pt x="257" y="853"/>
                  <a:pt x="261" y="855"/>
                  <a:pt x="265" y="858"/>
                </a:cubicBezTo>
                <a:cubicBezTo>
                  <a:pt x="284" y="871"/>
                  <a:pt x="291" y="899"/>
                  <a:pt x="278" y="923"/>
                </a:cubicBezTo>
                <a:cubicBezTo>
                  <a:pt x="266" y="945"/>
                  <a:pt x="266" y="945"/>
                  <a:pt x="266" y="945"/>
                </a:cubicBezTo>
                <a:cubicBezTo>
                  <a:pt x="287" y="956"/>
                  <a:pt x="308" y="966"/>
                  <a:pt x="330" y="974"/>
                </a:cubicBezTo>
                <a:cubicBezTo>
                  <a:pt x="339" y="950"/>
                  <a:pt x="339" y="950"/>
                  <a:pt x="339" y="950"/>
                </a:cubicBezTo>
                <a:cubicBezTo>
                  <a:pt x="348" y="925"/>
                  <a:pt x="373" y="911"/>
                  <a:pt x="395" y="916"/>
                </a:cubicBezTo>
                <a:cubicBezTo>
                  <a:pt x="400" y="918"/>
                  <a:pt x="405" y="919"/>
                  <a:pt x="410" y="920"/>
                </a:cubicBezTo>
                <a:cubicBezTo>
                  <a:pt x="432" y="925"/>
                  <a:pt x="448" y="949"/>
                  <a:pt x="446" y="975"/>
                </a:cubicBezTo>
                <a:cubicBezTo>
                  <a:pt x="442" y="1001"/>
                  <a:pt x="442" y="1001"/>
                  <a:pt x="442" y="1001"/>
                </a:cubicBezTo>
                <a:cubicBezTo>
                  <a:pt x="450" y="1002"/>
                  <a:pt x="458" y="1002"/>
                  <a:pt x="466" y="1003"/>
                </a:cubicBezTo>
                <a:cubicBezTo>
                  <a:pt x="481" y="1004"/>
                  <a:pt x="497" y="1004"/>
                  <a:pt x="512" y="1004"/>
                </a:cubicBezTo>
                <a:cubicBezTo>
                  <a:pt x="512" y="979"/>
                  <a:pt x="512" y="979"/>
                  <a:pt x="512" y="979"/>
                </a:cubicBezTo>
                <a:cubicBezTo>
                  <a:pt x="512" y="952"/>
                  <a:pt x="530" y="930"/>
                  <a:pt x="553" y="927"/>
                </a:cubicBezTo>
                <a:cubicBezTo>
                  <a:pt x="558" y="927"/>
                  <a:pt x="563" y="926"/>
                  <a:pt x="567" y="925"/>
                </a:cubicBezTo>
                <a:cubicBezTo>
                  <a:pt x="590" y="922"/>
                  <a:pt x="614" y="938"/>
                  <a:pt x="621" y="964"/>
                </a:cubicBezTo>
                <a:cubicBezTo>
                  <a:pt x="627" y="989"/>
                  <a:pt x="627" y="989"/>
                  <a:pt x="627" y="989"/>
                </a:cubicBezTo>
                <a:cubicBezTo>
                  <a:pt x="650" y="983"/>
                  <a:pt x="672" y="976"/>
                  <a:pt x="693" y="967"/>
                </a:cubicBezTo>
                <a:cubicBezTo>
                  <a:pt x="683" y="944"/>
                  <a:pt x="683" y="944"/>
                  <a:pt x="683" y="944"/>
                </a:cubicBezTo>
                <a:cubicBezTo>
                  <a:pt x="674" y="918"/>
                  <a:pt x="683" y="891"/>
                  <a:pt x="703" y="881"/>
                </a:cubicBezTo>
                <a:cubicBezTo>
                  <a:pt x="716" y="874"/>
                  <a:pt x="716" y="874"/>
                  <a:pt x="716" y="874"/>
                </a:cubicBezTo>
                <a:cubicBezTo>
                  <a:pt x="736" y="862"/>
                  <a:pt x="764" y="869"/>
                  <a:pt x="780" y="890"/>
                </a:cubicBezTo>
                <a:cubicBezTo>
                  <a:pt x="794" y="911"/>
                  <a:pt x="794" y="911"/>
                  <a:pt x="794" y="911"/>
                </a:cubicBezTo>
                <a:cubicBezTo>
                  <a:pt x="813" y="898"/>
                  <a:pt x="831" y="883"/>
                  <a:pt x="848" y="867"/>
                </a:cubicBezTo>
                <a:cubicBezTo>
                  <a:pt x="831" y="849"/>
                  <a:pt x="831" y="849"/>
                  <a:pt x="831" y="849"/>
                </a:cubicBezTo>
                <a:cubicBezTo>
                  <a:pt x="813" y="829"/>
                  <a:pt x="811" y="800"/>
                  <a:pt x="827" y="783"/>
                </a:cubicBezTo>
                <a:cubicBezTo>
                  <a:pt x="836" y="771"/>
                  <a:pt x="836" y="771"/>
                  <a:pt x="836" y="771"/>
                </a:cubicBezTo>
                <a:cubicBezTo>
                  <a:pt x="850" y="754"/>
                  <a:pt x="879" y="750"/>
                  <a:pt x="902" y="764"/>
                </a:cubicBezTo>
                <a:cubicBezTo>
                  <a:pt x="923" y="778"/>
                  <a:pt x="923" y="778"/>
                  <a:pt x="923" y="778"/>
                </a:cubicBezTo>
                <a:cubicBezTo>
                  <a:pt x="936" y="759"/>
                  <a:pt x="947" y="739"/>
                  <a:pt x="957" y="718"/>
                </a:cubicBezTo>
                <a:cubicBezTo>
                  <a:pt x="934" y="707"/>
                  <a:pt x="934" y="707"/>
                  <a:pt x="934" y="707"/>
                </a:cubicBezTo>
                <a:cubicBezTo>
                  <a:pt x="910" y="695"/>
                  <a:pt x="899" y="668"/>
                  <a:pt x="906" y="647"/>
                </a:cubicBezTo>
                <a:cubicBezTo>
                  <a:pt x="908" y="642"/>
                  <a:pt x="910" y="638"/>
                  <a:pt x="911" y="633"/>
                </a:cubicBezTo>
                <a:cubicBezTo>
                  <a:pt x="918" y="611"/>
                  <a:pt x="943" y="597"/>
                  <a:pt x="969" y="603"/>
                </a:cubicBezTo>
                <a:cubicBezTo>
                  <a:pt x="994" y="608"/>
                  <a:pt x="994" y="608"/>
                  <a:pt x="994" y="608"/>
                </a:cubicBezTo>
                <a:cubicBezTo>
                  <a:pt x="999" y="586"/>
                  <a:pt x="1003" y="563"/>
                  <a:pt x="1004" y="539"/>
                </a:cubicBezTo>
                <a:cubicBezTo>
                  <a:pt x="979" y="537"/>
                  <a:pt x="979" y="537"/>
                  <a:pt x="979" y="537"/>
                </a:cubicBezTo>
                <a:cubicBezTo>
                  <a:pt x="952" y="535"/>
                  <a:pt x="932" y="514"/>
                  <a:pt x="932" y="491"/>
                </a:cubicBezTo>
                <a:close/>
              </a:path>
            </a:pathLst>
          </a:custGeom>
          <a:solidFill>
            <a:srgbClr val="00A0A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2637035" y="2127737"/>
            <a:ext cx="1519237" cy="1519237"/>
          </a:xfrm>
          <a:custGeom>
            <a:avLst/>
            <a:gdLst>
              <a:gd name="T0" fmla="*/ 710 w 766"/>
              <a:gd name="T1" fmla="*/ 364 h 766"/>
              <a:gd name="T2" fmla="*/ 762 w 766"/>
              <a:gd name="T3" fmla="*/ 323 h 766"/>
              <a:gd name="T4" fmla="*/ 732 w 766"/>
              <a:gd name="T5" fmla="*/ 277 h 766"/>
              <a:gd name="T6" fmla="*/ 681 w 766"/>
              <a:gd name="T7" fmla="*/ 247 h 766"/>
              <a:gd name="T8" fmla="*/ 715 w 766"/>
              <a:gd name="T9" fmla="*/ 190 h 766"/>
              <a:gd name="T10" fmla="*/ 670 w 766"/>
              <a:gd name="T11" fmla="*/ 158 h 766"/>
              <a:gd name="T12" fmla="*/ 612 w 766"/>
              <a:gd name="T13" fmla="*/ 149 h 766"/>
              <a:gd name="T14" fmla="*/ 623 w 766"/>
              <a:gd name="T15" fmla="*/ 84 h 766"/>
              <a:gd name="T16" fmla="*/ 570 w 766"/>
              <a:gd name="T17" fmla="*/ 70 h 766"/>
              <a:gd name="T18" fmla="*/ 512 w 766"/>
              <a:gd name="T19" fmla="*/ 82 h 766"/>
              <a:gd name="T20" fmla="*/ 499 w 766"/>
              <a:gd name="T21" fmla="*/ 17 h 766"/>
              <a:gd name="T22" fmla="*/ 444 w 766"/>
              <a:gd name="T23" fmla="*/ 24 h 766"/>
              <a:gd name="T24" fmla="*/ 395 w 766"/>
              <a:gd name="T25" fmla="*/ 56 h 766"/>
              <a:gd name="T26" fmla="*/ 359 w 766"/>
              <a:gd name="T27" fmla="*/ 0 h 766"/>
              <a:gd name="T28" fmla="*/ 310 w 766"/>
              <a:gd name="T29" fmla="*/ 27 h 766"/>
              <a:gd name="T30" fmla="*/ 276 w 766"/>
              <a:gd name="T31" fmla="*/ 74 h 766"/>
              <a:gd name="T32" fmla="*/ 223 w 766"/>
              <a:gd name="T33" fmla="*/ 35 h 766"/>
              <a:gd name="T34" fmla="*/ 187 w 766"/>
              <a:gd name="T35" fmla="*/ 77 h 766"/>
              <a:gd name="T36" fmla="*/ 172 w 766"/>
              <a:gd name="T37" fmla="*/ 134 h 766"/>
              <a:gd name="T38" fmla="*/ 108 w 766"/>
              <a:gd name="T39" fmla="*/ 117 h 766"/>
              <a:gd name="T40" fmla="*/ 90 w 766"/>
              <a:gd name="T41" fmla="*/ 169 h 766"/>
              <a:gd name="T42" fmla="*/ 96 w 766"/>
              <a:gd name="T43" fmla="*/ 227 h 766"/>
              <a:gd name="T44" fmla="*/ 30 w 766"/>
              <a:gd name="T45" fmla="*/ 234 h 766"/>
              <a:gd name="T46" fmla="*/ 32 w 766"/>
              <a:gd name="T47" fmla="*/ 290 h 766"/>
              <a:gd name="T48" fmla="*/ 60 w 766"/>
              <a:gd name="T49" fmla="*/ 342 h 766"/>
              <a:gd name="T50" fmla="*/ 1 w 766"/>
              <a:gd name="T51" fmla="*/ 372 h 766"/>
              <a:gd name="T52" fmla="*/ 22 w 766"/>
              <a:gd name="T53" fmla="*/ 423 h 766"/>
              <a:gd name="T54" fmla="*/ 67 w 766"/>
              <a:gd name="T55" fmla="*/ 462 h 766"/>
              <a:gd name="T56" fmla="*/ 23 w 766"/>
              <a:gd name="T57" fmla="*/ 511 h 766"/>
              <a:gd name="T58" fmla="*/ 61 w 766"/>
              <a:gd name="T59" fmla="*/ 551 h 766"/>
              <a:gd name="T60" fmla="*/ 116 w 766"/>
              <a:gd name="T61" fmla="*/ 571 h 766"/>
              <a:gd name="T62" fmla="*/ 93 w 766"/>
              <a:gd name="T63" fmla="*/ 633 h 766"/>
              <a:gd name="T64" fmla="*/ 144 w 766"/>
              <a:gd name="T65" fmla="*/ 656 h 766"/>
              <a:gd name="T66" fmla="*/ 202 w 766"/>
              <a:gd name="T67" fmla="*/ 655 h 766"/>
              <a:gd name="T68" fmla="*/ 203 w 766"/>
              <a:gd name="T69" fmla="*/ 721 h 766"/>
              <a:gd name="T70" fmla="*/ 258 w 766"/>
              <a:gd name="T71" fmla="*/ 724 h 766"/>
              <a:gd name="T72" fmla="*/ 313 w 766"/>
              <a:gd name="T73" fmla="*/ 702 h 766"/>
              <a:gd name="T74" fmla="*/ 338 w 766"/>
              <a:gd name="T75" fmla="*/ 763 h 766"/>
              <a:gd name="T76" fmla="*/ 391 w 766"/>
              <a:gd name="T77" fmla="*/ 766 h 766"/>
              <a:gd name="T78" fmla="*/ 422 w 766"/>
              <a:gd name="T79" fmla="*/ 707 h 766"/>
              <a:gd name="T80" fmla="*/ 473 w 766"/>
              <a:gd name="T81" fmla="*/ 735 h 766"/>
              <a:gd name="T82" fmla="*/ 529 w 766"/>
              <a:gd name="T83" fmla="*/ 738 h 766"/>
              <a:gd name="T84" fmla="*/ 536 w 766"/>
              <a:gd name="T85" fmla="*/ 672 h 766"/>
              <a:gd name="T86" fmla="*/ 595 w 766"/>
              <a:gd name="T87" fmla="*/ 679 h 766"/>
              <a:gd name="T88" fmla="*/ 647 w 766"/>
              <a:gd name="T89" fmla="*/ 661 h 766"/>
              <a:gd name="T90" fmla="*/ 630 w 766"/>
              <a:gd name="T91" fmla="*/ 597 h 766"/>
              <a:gd name="T92" fmla="*/ 688 w 766"/>
              <a:gd name="T93" fmla="*/ 583 h 766"/>
              <a:gd name="T94" fmla="*/ 730 w 766"/>
              <a:gd name="T95" fmla="*/ 548 h 766"/>
              <a:gd name="T96" fmla="*/ 691 w 766"/>
              <a:gd name="T97" fmla="*/ 494 h 766"/>
              <a:gd name="T98" fmla="*/ 739 w 766"/>
              <a:gd name="T99" fmla="*/ 460 h 766"/>
              <a:gd name="T100" fmla="*/ 766 w 766"/>
              <a:gd name="T101" fmla="*/ 411 h 766"/>
              <a:gd name="T102" fmla="*/ 710 w 766"/>
              <a:gd name="T103" fmla="*/ 375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66" h="766">
                <a:moveTo>
                  <a:pt x="710" y="375"/>
                </a:moveTo>
                <a:cubicBezTo>
                  <a:pt x="710" y="371"/>
                  <a:pt x="710" y="368"/>
                  <a:pt x="710" y="364"/>
                </a:cubicBezTo>
                <a:cubicBezTo>
                  <a:pt x="709" y="346"/>
                  <a:pt x="723" y="330"/>
                  <a:pt x="743" y="326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0" y="306"/>
                  <a:pt x="756" y="288"/>
                  <a:pt x="750" y="271"/>
                </a:cubicBezTo>
                <a:cubicBezTo>
                  <a:pt x="732" y="277"/>
                  <a:pt x="732" y="277"/>
                  <a:pt x="732" y="277"/>
                </a:cubicBezTo>
                <a:cubicBezTo>
                  <a:pt x="712" y="283"/>
                  <a:pt x="692" y="274"/>
                  <a:pt x="686" y="258"/>
                </a:cubicBezTo>
                <a:cubicBezTo>
                  <a:pt x="684" y="254"/>
                  <a:pt x="683" y="251"/>
                  <a:pt x="681" y="247"/>
                </a:cubicBezTo>
                <a:cubicBezTo>
                  <a:pt x="674" y="232"/>
                  <a:pt x="681" y="211"/>
                  <a:pt x="698" y="200"/>
                </a:cubicBezTo>
                <a:cubicBezTo>
                  <a:pt x="715" y="190"/>
                  <a:pt x="715" y="190"/>
                  <a:pt x="715" y="190"/>
                </a:cubicBezTo>
                <a:cubicBezTo>
                  <a:pt x="706" y="175"/>
                  <a:pt x="696" y="160"/>
                  <a:pt x="685" y="147"/>
                </a:cubicBezTo>
                <a:cubicBezTo>
                  <a:pt x="670" y="158"/>
                  <a:pt x="670" y="158"/>
                  <a:pt x="670" y="158"/>
                </a:cubicBezTo>
                <a:cubicBezTo>
                  <a:pt x="654" y="171"/>
                  <a:pt x="632" y="170"/>
                  <a:pt x="620" y="157"/>
                </a:cubicBezTo>
                <a:cubicBezTo>
                  <a:pt x="612" y="149"/>
                  <a:pt x="612" y="149"/>
                  <a:pt x="612" y="149"/>
                </a:cubicBezTo>
                <a:cubicBezTo>
                  <a:pt x="599" y="137"/>
                  <a:pt x="599" y="115"/>
                  <a:pt x="611" y="99"/>
                </a:cubicBezTo>
                <a:cubicBezTo>
                  <a:pt x="623" y="84"/>
                  <a:pt x="623" y="84"/>
                  <a:pt x="623" y="84"/>
                </a:cubicBezTo>
                <a:cubicBezTo>
                  <a:pt x="609" y="73"/>
                  <a:pt x="595" y="63"/>
                  <a:pt x="580" y="53"/>
                </a:cubicBezTo>
                <a:cubicBezTo>
                  <a:pt x="570" y="70"/>
                  <a:pt x="570" y="70"/>
                  <a:pt x="570" y="70"/>
                </a:cubicBezTo>
                <a:cubicBezTo>
                  <a:pt x="559" y="88"/>
                  <a:pt x="538" y="94"/>
                  <a:pt x="522" y="87"/>
                </a:cubicBezTo>
                <a:cubicBezTo>
                  <a:pt x="519" y="85"/>
                  <a:pt x="516" y="84"/>
                  <a:pt x="512" y="82"/>
                </a:cubicBezTo>
                <a:cubicBezTo>
                  <a:pt x="496" y="75"/>
                  <a:pt x="487" y="56"/>
                  <a:pt x="493" y="36"/>
                </a:cubicBezTo>
                <a:cubicBezTo>
                  <a:pt x="499" y="17"/>
                  <a:pt x="499" y="17"/>
                  <a:pt x="499" y="17"/>
                </a:cubicBezTo>
                <a:cubicBezTo>
                  <a:pt x="482" y="12"/>
                  <a:pt x="465" y="8"/>
                  <a:pt x="447" y="5"/>
                </a:cubicBezTo>
                <a:cubicBezTo>
                  <a:pt x="444" y="24"/>
                  <a:pt x="444" y="24"/>
                  <a:pt x="444" y="24"/>
                </a:cubicBezTo>
                <a:cubicBezTo>
                  <a:pt x="440" y="44"/>
                  <a:pt x="424" y="58"/>
                  <a:pt x="406" y="57"/>
                </a:cubicBezTo>
                <a:cubicBezTo>
                  <a:pt x="395" y="56"/>
                  <a:pt x="395" y="56"/>
                  <a:pt x="395" y="56"/>
                </a:cubicBezTo>
                <a:cubicBezTo>
                  <a:pt x="377" y="56"/>
                  <a:pt x="362" y="40"/>
                  <a:pt x="360" y="20"/>
                </a:cubicBezTo>
                <a:cubicBezTo>
                  <a:pt x="359" y="0"/>
                  <a:pt x="359" y="0"/>
                  <a:pt x="359" y="0"/>
                </a:cubicBezTo>
                <a:cubicBezTo>
                  <a:pt x="341" y="2"/>
                  <a:pt x="324" y="4"/>
                  <a:pt x="307" y="7"/>
                </a:cubicBezTo>
                <a:cubicBezTo>
                  <a:pt x="310" y="27"/>
                  <a:pt x="310" y="27"/>
                  <a:pt x="310" y="27"/>
                </a:cubicBezTo>
                <a:cubicBezTo>
                  <a:pt x="314" y="47"/>
                  <a:pt x="303" y="66"/>
                  <a:pt x="287" y="71"/>
                </a:cubicBezTo>
                <a:cubicBezTo>
                  <a:pt x="283" y="72"/>
                  <a:pt x="280" y="73"/>
                  <a:pt x="276" y="74"/>
                </a:cubicBezTo>
                <a:cubicBezTo>
                  <a:pt x="260" y="80"/>
                  <a:pt x="240" y="71"/>
                  <a:pt x="231" y="53"/>
                </a:cubicBezTo>
                <a:cubicBezTo>
                  <a:pt x="223" y="35"/>
                  <a:pt x="223" y="35"/>
                  <a:pt x="223" y="35"/>
                </a:cubicBezTo>
                <a:cubicBezTo>
                  <a:pt x="207" y="43"/>
                  <a:pt x="191" y="51"/>
                  <a:pt x="176" y="61"/>
                </a:cubicBezTo>
                <a:cubicBezTo>
                  <a:pt x="187" y="77"/>
                  <a:pt x="187" y="77"/>
                  <a:pt x="187" y="77"/>
                </a:cubicBezTo>
                <a:cubicBezTo>
                  <a:pt x="198" y="95"/>
                  <a:pt x="194" y="116"/>
                  <a:pt x="181" y="127"/>
                </a:cubicBezTo>
                <a:cubicBezTo>
                  <a:pt x="172" y="134"/>
                  <a:pt x="172" y="134"/>
                  <a:pt x="172" y="134"/>
                </a:cubicBezTo>
                <a:cubicBezTo>
                  <a:pt x="159" y="145"/>
                  <a:pt x="137" y="144"/>
                  <a:pt x="122" y="130"/>
                </a:cubicBezTo>
                <a:cubicBezTo>
                  <a:pt x="108" y="117"/>
                  <a:pt x="108" y="117"/>
                  <a:pt x="108" y="117"/>
                </a:cubicBezTo>
                <a:cubicBezTo>
                  <a:pt x="96" y="130"/>
                  <a:pt x="84" y="143"/>
                  <a:pt x="74" y="157"/>
                </a:cubicBezTo>
                <a:cubicBezTo>
                  <a:pt x="90" y="169"/>
                  <a:pt x="90" y="169"/>
                  <a:pt x="90" y="169"/>
                </a:cubicBezTo>
                <a:cubicBezTo>
                  <a:pt x="106" y="181"/>
                  <a:pt x="111" y="203"/>
                  <a:pt x="102" y="217"/>
                </a:cubicBezTo>
                <a:cubicBezTo>
                  <a:pt x="100" y="221"/>
                  <a:pt x="98" y="224"/>
                  <a:pt x="96" y="227"/>
                </a:cubicBezTo>
                <a:cubicBezTo>
                  <a:pt x="88" y="243"/>
                  <a:pt x="67" y="249"/>
                  <a:pt x="48" y="242"/>
                </a:cubicBezTo>
                <a:cubicBezTo>
                  <a:pt x="30" y="234"/>
                  <a:pt x="30" y="234"/>
                  <a:pt x="30" y="234"/>
                </a:cubicBezTo>
                <a:cubicBezTo>
                  <a:pt x="24" y="251"/>
                  <a:pt x="18" y="267"/>
                  <a:pt x="13" y="285"/>
                </a:cubicBezTo>
                <a:cubicBezTo>
                  <a:pt x="32" y="290"/>
                  <a:pt x="32" y="290"/>
                  <a:pt x="32" y="290"/>
                </a:cubicBezTo>
                <a:cubicBezTo>
                  <a:pt x="52" y="295"/>
                  <a:pt x="64" y="313"/>
                  <a:pt x="61" y="330"/>
                </a:cubicBezTo>
                <a:cubicBezTo>
                  <a:pt x="60" y="342"/>
                  <a:pt x="60" y="342"/>
                  <a:pt x="60" y="342"/>
                </a:cubicBezTo>
                <a:cubicBezTo>
                  <a:pt x="58" y="359"/>
                  <a:pt x="41" y="373"/>
                  <a:pt x="20" y="373"/>
                </a:cubicBezTo>
                <a:cubicBezTo>
                  <a:pt x="1" y="372"/>
                  <a:pt x="1" y="372"/>
                  <a:pt x="1" y="372"/>
                </a:cubicBezTo>
                <a:cubicBezTo>
                  <a:pt x="0" y="390"/>
                  <a:pt x="1" y="408"/>
                  <a:pt x="3" y="425"/>
                </a:cubicBezTo>
                <a:cubicBezTo>
                  <a:pt x="22" y="423"/>
                  <a:pt x="22" y="423"/>
                  <a:pt x="22" y="423"/>
                </a:cubicBezTo>
                <a:cubicBezTo>
                  <a:pt x="43" y="421"/>
                  <a:pt x="60" y="434"/>
                  <a:pt x="64" y="450"/>
                </a:cubicBezTo>
                <a:cubicBezTo>
                  <a:pt x="65" y="454"/>
                  <a:pt x="66" y="458"/>
                  <a:pt x="67" y="462"/>
                </a:cubicBezTo>
                <a:cubicBezTo>
                  <a:pt x="71" y="478"/>
                  <a:pt x="60" y="497"/>
                  <a:pt x="41" y="505"/>
                </a:cubicBezTo>
                <a:cubicBezTo>
                  <a:pt x="23" y="511"/>
                  <a:pt x="23" y="511"/>
                  <a:pt x="23" y="511"/>
                </a:cubicBezTo>
                <a:cubicBezTo>
                  <a:pt x="29" y="528"/>
                  <a:pt x="36" y="544"/>
                  <a:pt x="44" y="560"/>
                </a:cubicBezTo>
                <a:cubicBezTo>
                  <a:pt x="61" y="551"/>
                  <a:pt x="61" y="551"/>
                  <a:pt x="61" y="551"/>
                </a:cubicBezTo>
                <a:cubicBezTo>
                  <a:pt x="79" y="542"/>
                  <a:pt x="101" y="547"/>
                  <a:pt x="110" y="561"/>
                </a:cubicBezTo>
                <a:cubicBezTo>
                  <a:pt x="116" y="571"/>
                  <a:pt x="116" y="571"/>
                  <a:pt x="116" y="571"/>
                </a:cubicBezTo>
                <a:cubicBezTo>
                  <a:pt x="127" y="585"/>
                  <a:pt x="123" y="607"/>
                  <a:pt x="108" y="620"/>
                </a:cubicBezTo>
                <a:cubicBezTo>
                  <a:pt x="93" y="633"/>
                  <a:pt x="93" y="633"/>
                  <a:pt x="93" y="633"/>
                </a:cubicBezTo>
                <a:cubicBezTo>
                  <a:pt x="105" y="646"/>
                  <a:pt x="117" y="659"/>
                  <a:pt x="131" y="671"/>
                </a:cubicBezTo>
                <a:cubicBezTo>
                  <a:pt x="144" y="656"/>
                  <a:pt x="144" y="656"/>
                  <a:pt x="144" y="656"/>
                </a:cubicBezTo>
                <a:cubicBezTo>
                  <a:pt x="157" y="641"/>
                  <a:pt x="179" y="638"/>
                  <a:pt x="193" y="648"/>
                </a:cubicBezTo>
                <a:cubicBezTo>
                  <a:pt x="196" y="650"/>
                  <a:pt x="199" y="652"/>
                  <a:pt x="202" y="655"/>
                </a:cubicBezTo>
                <a:cubicBezTo>
                  <a:pt x="217" y="664"/>
                  <a:pt x="222" y="686"/>
                  <a:pt x="212" y="704"/>
                </a:cubicBezTo>
                <a:cubicBezTo>
                  <a:pt x="203" y="721"/>
                  <a:pt x="203" y="721"/>
                  <a:pt x="203" y="721"/>
                </a:cubicBezTo>
                <a:cubicBezTo>
                  <a:pt x="219" y="729"/>
                  <a:pt x="235" y="737"/>
                  <a:pt x="252" y="743"/>
                </a:cubicBezTo>
                <a:cubicBezTo>
                  <a:pt x="258" y="724"/>
                  <a:pt x="258" y="724"/>
                  <a:pt x="258" y="724"/>
                </a:cubicBezTo>
                <a:cubicBezTo>
                  <a:pt x="266" y="705"/>
                  <a:pt x="285" y="695"/>
                  <a:pt x="302" y="699"/>
                </a:cubicBezTo>
                <a:cubicBezTo>
                  <a:pt x="305" y="700"/>
                  <a:pt x="309" y="701"/>
                  <a:pt x="313" y="702"/>
                </a:cubicBezTo>
                <a:cubicBezTo>
                  <a:pt x="330" y="706"/>
                  <a:pt x="342" y="724"/>
                  <a:pt x="340" y="744"/>
                </a:cubicBezTo>
                <a:cubicBezTo>
                  <a:pt x="338" y="763"/>
                  <a:pt x="338" y="763"/>
                  <a:pt x="338" y="763"/>
                </a:cubicBezTo>
                <a:cubicBezTo>
                  <a:pt x="343" y="764"/>
                  <a:pt x="349" y="765"/>
                  <a:pt x="355" y="765"/>
                </a:cubicBezTo>
                <a:cubicBezTo>
                  <a:pt x="367" y="766"/>
                  <a:pt x="379" y="766"/>
                  <a:pt x="391" y="766"/>
                </a:cubicBezTo>
                <a:cubicBezTo>
                  <a:pt x="390" y="747"/>
                  <a:pt x="390" y="747"/>
                  <a:pt x="390" y="747"/>
                </a:cubicBezTo>
                <a:cubicBezTo>
                  <a:pt x="390" y="726"/>
                  <a:pt x="404" y="709"/>
                  <a:pt x="422" y="707"/>
                </a:cubicBezTo>
                <a:cubicBezTo>
                  <a:pt x="425" y="707"/>
                  <a:pt x="429" y="706"/>
                  <a:pt x="433" y="706"/>
                </a:cubicBezTo>
                <a:cubicBezTo>
                  <a:pt x="450" y="703"/>
                  <a:pt x="468" y="716"/>
                  <a:pt x="473" y="735"/>
                </a:cubicBezTo>
                <a:cubicBezTo>
                  <a:pt x="478" y="754"/>
                  <a:pt x="478" y="754"/>
                  <a:pt x="478" y="754"/>
                </a:cubicBezTo>
                <a:cubicBezTo>
                  <a:pt x="495" y="750"/>
                  <a:pt x="512" y="744"/>
                  <a:pt x="529" y="738"/>
                </a:cubicBezTo>
                <a:cubicBezTo>
                  <a:pt x="521" y="720"/>
                  <a:pt x="521" y="720"/>
                  <a:pt x="521" y="720"/>
                </a:cubicBezTo>
                <a:cubicBezTo>
                  <a:pt x="514" y="701"/>
                  <a:pt x="521" y="680"/>
                  <a:pt x="536" y="672"/>
                </a:cubicBezTo>
                <a:cubicBezTo>
                  <a:pt x="546" y="666"/>
                  <a:pt x="546" y="666"/>
                  <a:pt x="546" y="666"/>
                </a:cubicBezTo>
                <a:cubicBezTo>
                  <a:pt x="561" y="658"/>
                  <a:pt x="582" y="663"/>
                  <a:pt x="595" y="679"/>
                </a:cubicBezTo>
                <a:cubicBezTo>
                  <a:pt x="606" y="695"/>
                  <a:pt x="606" y="695"/>
                  <a:pt x="606" y="695"/>
                </a:cubicBezTo>
                <a:cubicBezTo>
                  <a:pt x="620" y="685"/>
                  <a:pt x="634" y="674"/>
                  <a:pt x="647" y="661"/>
                </a:cubicBezTo>
                <a:cubicBezTo>
                  <a:pt x="634" y="647"/>
                  <a:pt x="634" y="647"/>
                  <a:pt x="634" y="647"/>
                </a:cubicBezTo>
                <a:cubicBezTo>
                  <a:pt x="620" y="632"/>
                  <a:pt x="619" y="610"/>
                  <a:pt x="630" y="597"/>
                </a:cubicBezTo>
                <a:cubicBezTo>
                  <a:pt x="638" y="588"/>
                  <a:pt x="638" y="588"/>
                  <a:pt x="638" y="588"/>
                </a:cubicBezTo>
                <a:cubicBezTo>
                  <a:pt x="649" y="575"/>
                  <a:pt x="670" y="572"/>
                  <a:pt x="688" y="583"/>
                </a:cubicBezTo>
                <a:cubicBezTo>
                  <a:pt x="704" y="594"/>
                  <a:pt x="704" y="594"/>
                  <a:pt x="704" y="594"/>
                </a:cubicBezTo>
                <a:cubicBezTo>
                  <a:pt x="713" y="579"/>
                  <a:pt x="722" y="564"/>
                  <a:pt x="730" y="548"/>
                </a:cubicBezTo>
                <a:cubicBezTo>
                  <a:pt x="712" y="539"/>
                  <a:pt x="712" y="539"/>
                  <a:pt x="712" y="539"/>
                </a:cubicBezTo>
                <a:cubicBezTo>
                  <a:pt x="694" y="530"/>
                  <a:pt x="685" y="510"/>
                  <a:pt x="691" y="494"/>
                </a:cubicBezTo>
                <a:cubicBezTo>
                  <a:pt x="692" y="490"/>
                  <a:pt x="694" y="487"/>
                  <a:pt x="695" y="483"/>
                </a:cubicBezTo>
                <a:cubicBezTo>
                  <a:pt x="700" y="467"/>
                  <a:pt x="719" y="456"/>
                  <a:pt x="739" y="460"/>
                </a:cubicBezTo>
                <a:cubicBezTo>
                  <a:pt x="758" y="464"/>
                  <a:pt x="758" y="464"/>
                  <a:pt x="758" y="464"/>
                </a:cubicBezTo>
                <a:cubicBezTo>
                  <a:pt x="762" y="447"/>
                  <a:pt x="765" y="429"/>
                  <a:pt x="766" y="411"/>
                </a:cubicBezTo>
                <a:cubicBezTo>
                  <a:pt x="747" y="410"/>
                  <a:pt x="747" y="410"/>
                  <a:pt x="747" y="410"/>
                </a:cubicBezTo>
                <a:cubicBezTo>
                  <a:pt x="726" y="408"/>
                  <a:pt x="711" y="392"/>
                  <a:pt x="710" y="375"/>
                </a:cubicBezTo>
                <a:close/>
              </a:path>
            </a:pathLst>
          </a:custGeom>
          <a:solidFill>
            <a:srgbClr val="00A0A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3878460" y="3700949"/>
            <a:ext cx="2241550" cy="2241550"/>
          </a:xfrm>
          <a:custGeom>
            <a:avLst/>
            <a:gdLst>
              <a:gd name="T0" fmla="*/ 1047 w 1130"/>
              <a:gd name="T1" fmla="*/ 536 h 1130"/>
              <a:gd name="T2" fmla="*/ 1125 w 1130"/>
              <a:gd name="T3" fmla="*/ 476 h 1130"/>
              <a:gd name="T4" fmla="*/ 1080 w 1130"/>
              <a:gd name="T5" fmla="*/ 408 h 1130"/>
              <a:gd name="T6" fmla="*/ 1005 w 1130"/>
              <a:gd name="T7" fmla="*/ 364 h 1130"/>
              <a:gd name="T8" fmla="*/ 1055 w 1130"/>
              <a:gd name="T9" fmla="*/ 280 h 1130"/>
              <a:gd name="T10" fmla="*/ 989 w 1130"/>
              <a:gd name="T11" fmla="*/ 233 h 1130"/>
              <a:gd name="T12" fmla="*/ 903 w 1130"/>
              <a:gd name="T13" fmla="*/ 219 h 1130"/>
              <a:gd name="T14" fmla="*/ 920 w 1130"/>
              <a:gd name="T15" fmla="*/ 123 h 1130"/>
              <a:gd name="T16" fmla="*/ 841 w 1130"/>
              <a:gd name="T17" fmla="*/ 103 h 1130"/>
              <a:gd name="T18" fmla="*/ 756 w 1130"/>
              <a:gd name="T19" fmla="*/ 121 h 1130"/>
              <a:gd name="T20" fmla="*/ 736 w 1130"/>
              <a:gd name="T21" fmla="*/ 25 h 1130"/>
              <a:gd name="T22" fmla="*/ 655 w 1130"/>
              <a:gd name="T23" fmla="*/ 35 h 1130"/>
              <a:gd name="T24" fmla="*/ 583 w 1130"/>
              <a:gd name="T25" fmla="*/ 83 h 1130"/>
              <a:gd name="T26" fmla="*/ 530 w 1130"/>
              <a:gd name="T27" fmla="*/ 0 h 1130"/>
              <a:gd name="T28" fmla="*/ 458 w 1130"/>
              <a:gd name="T29" fmla="*/ 39 h 1130"/>
              <a:gd name="T30" fmla="*/ 407 w 1130"/>
              <a:gd name="T31" fmla="*/ 109 h 1130"/>
              <a:gd name="T32" fmla="*/ 329 w 1130"/>
              <a:gd name="T33" fmla="*/ 51 h 1130"/>
              <a:gd name="T34" fmla="*/ 276 w 1130"/>
              <a:gd name="T35" fmla="*/ 113 h 1130"/>
              <a:gd name="T36" fmla="*/ 254 w 1130"/>
              <a:gd name="T37" fmla="*/ 197 h 1130"/>
              <a:gd name="T38" fmla="*/ 159 w 1130"/>
              <a:gd name="T39" fmla="*/ 172 h 1130"/>
              <a:gd name="T40" fmla="*/ 132 w 1130"/>
              <a:gd name="T41" fmla="*/ 249 h 1130"/>
              <a:gd name="T42" fmla="*/ 142 w 1130"/>
              <a:gd name="T43" fmla="*/ 335 h 1130"/>
              <a:gd name="T44" fmla="*/ 45 w 1130"/>
              <a:gd name="T45" fmla="*/ 345 h 1130"/>
              <a:gd name="T46" fmla="*/ 47 w 1130"/>
              <a:gd name="T47" fmla="*/ 427 h 1130"/>
              <a:gd name="T48" fmla="*/ 88 w 1130"/>
              <a:gd name="T49" fmla="*/ 504 h 1130"/>
              <a:gd name="T50" fmla="*/ 1 w 1130"/>
              <a:gd name="T51" fmla="*/ 548 h 1130"/>
              <a:gd name="T52" fmla="*/ 33 w 1130"/>
              <a:gd name="T53" fmla="*/ 624 h 1130"/>
              <a:gd name="T54" fmla="*/ 98 w 1130"/>
              <a:gd name="T55" fmla="*/ 681 h 1130"/>
              <a:gd name="T56" fmla="*/ 33 w 1130"/>
              <a:gd name="T57" fmla="*/ 754 h 1130"/>
              <a:gd name="T58" fmla="*/ 90 w 1130"/>
              <a:gd name="T59" fmla="*/ 812 h 1130"/>
              <a:gd name="T60" fmla="*/ 172 w 1130"/>
              <a:gd name="T61" fmla="*/ 842 h 1130"/>
              <a:gd name="T62" fmla="*/ 138 w 1130"/>
              <a:gd name="T63" fmla="*/ 933 h 1130"/>
              <a:gd name="T64" fmla="*/ 212 w 1130"/>
              <a:gd name="T65" fmla="*/ 968 h 1130"/>
              <a:gd name="T66" fmla="*/ 299 w 1130"/>
              <a:gd name="T67" fmla="*/ 965 h 1130"/>
              <a:gd name="T68" fmla="*/ 300 w 1130"/>
              <a:gd name="T69" fmla="*/ 1063 h 1130"/>
              <a:gd name="T70" fmla="*/ 381 w 1130"/>
              <a:gd name="T71" fmla="*/ 1068 h 1130"/>
              <a:gd name="T72" fmla="*/ 461 w 1130"/>
              <a:gd name="T73" fmla="*/ 1035 h 1130"/>
              <a:gd name="T74" fmla="*/ 498 w 1130"/>
              <a:gd name="T75" fmla="*/ 1126 h 1130"/>
              <a:gd name="T76" fmla="*/ 576 w 1130"/>
              <a:gd name="T77" fmla="*/ 1130 h 1130"/>
              <a:gd name="T78" fmla="*/ 622 w 1130"/>
              <a:gd name="T79" fmla="*/ 1043 h 1130"/>
              <a:gd name="T80" fmla="*/ 698 w 1130"/>
              <a:gd name="T81" fmla="*/ 1085 h 1130"/>
              <a:gd name="T82" fmla="*/ 780 w 1130"/>
              <a:gd name="T83" fmla="*/ 1088 h 1130"/>
              <a:gd name="T84" fmla="*/ 791 w 1130"/>
              <a:gd name="T85" fmla="*/ 991 h 1130"/>
              <a:gd name="T86" fmla="*/ 877 w 1130"/>
              <a:gd name="T87" fmla="*/ 1002 h 1130"/>
              <a:gd name="T88" fmla="*/ 955 w 1130"/>
              <a:gd name="T89" fmla="*/ 975 h 1130"/>
              <a:gd name="T90" fmla="*/ 930 w 1130"/>
              <a:gd name="T91" fmla="*/ 881 h 1130"/>
              <a:gd name="T92" fmla="*/ 1014 w 1130"/>
              <a:gd name="T93" fmla="*/ 860 h 1130"/>
              <a:gd name="T94" fmla="*/ 1077 w 1130"/>
              <a:gd name="T95" fmla="*/ 807 h 1130"/>
              <a:gd name="T96" fmla="*/ 1020 w 1130"/>
              <a:gd name="T97" fmla="*/ 728 h 1130"/>
              <a:gd name="T98" fmla="*/ 1091 w 1130"/>
              <a:gd name="T99" fmla="*/ 678 h 1130"/>
              <a:gd name="T100" fmla="*/ 1130 w 1130"/>
              <a:gd name="T101" fmla="*/ 606 h 1130"/>
              <a:gd name="T102" fmla="*/ 1048 w 1130"/>
              <a:gd name="T103" fmla="*/ 553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30" h="1130">
                <a:moveTo>
                  <a:pt x="1048" y="553"/>
                </a:moveTo>
                <a:cubicBezTo>
                  <a:pt x="1048" y="547"/>
                  <a:pt x="1048" y="542"/>
                  <a:pt x="1047" y="536"/>
                </a:cubicBezTo>
                <a:cubicBezTo>
                  <a:pt x="1046" y="511"/>
                  <a:pt x="1067" y="486"/>
                  <a:pt x="1096" y="481"/>
                </a:cubicBezTo>
                <a:cubicBezTo>
                  <a:pt x="1125" y="476"/>
                  <a:pt x="1125" y="476"/>
                  <a:pt x="1125" y="476"/>
                </a:cubicBezTo>
                <a:cubicBezTo>
                  <a:pt x="1121" y="450"/>
                  <a:pt x="1115" y="425"/>
                  <a:pt x="1107" y="400"/>
                </a:cubicBezTo>
                <a:cubicBezTo>
                  <a:pt x="1080" y="408"/>
                  <a:pt x="1080" y="408"/>
                  <a:pt x="1080" y="408"/>
                </a:cubicBezTo>
                <a:cubicBezTo>
                  <a:pt x="1051" y="417"/>
                  <a:pt x="1021" y="403"/>
                  <a:pt x="1011" y="380"/>
                </a:cubicBezTo>
                <a:cubicBezTo>
                  <a:pt x="1009" y="375"/>
                  <a:pt x="1007" y="369"/>
                  <a:pt x="1005" y="364"/>
                </a:cubicBezTo>
                <a:cubicBezTo>
                  <a:pt x="994" y="341"/>
                  <a:pt x="1005" y="311"/>
                  <a:pt x="1030" y="295"/>
                </a:cubicBezTo>
                <a:cubicBezTo>
                  <a:pt x="1055" y="280"/>
                  <a:pt x="1055" y="280"/>
                  <a:pt x="1055" y="280"/>
                </a:cubicBezTo>
                <a:cubicBezTo>
                  <a:pt x="1042" y="258"/>
                  <a:pt x="1027" y="236"/>
                  <a:pt x="1011" y="216"/>
                </a:cubicBezTo>
                <a:cubicBezTo>
                  <a:pt x="989" y="233"/>
                  <a:pt x="989" y="233"/>
                  <a:pt x="989" y="233"/>
                </a:cubicBezTo>
                <a:cubicBezTo>
                  <a:pt x="964" y="252"/>
                  <a:pt x="932" y="250"/>
                  <a:pt x="915" y="231"/>
                </a:cubicBezTo>
                <a:cubicBezTo>
                  <a:pt x="903" y="219"/>
                  <a:pt x="903" y="219"/>
                  <a:pt x="903" y="219"/>
                </a:cubicBezTo>
                <a:cubicBezTo>
                  <a:pt x="884" y="202"/>
                  <a:pt x="883" y="169"/>
                  <a:pt x="902" y="145"/>
                </a:cubicBezTo>
                <a:cubicBezTo>
                  <a:pt x="920" y="123"/>
                  <a:pt x="920" y="123"/>
                  <a:pt x="920" y="123"/>
                </a:cubicBezTo>
                <a:cubicBezTo>
                  <a:pt x="899" y="107"/>
                  <a:pt x="878" y="92"/>
                  <a:pt x="855" y="78"/>
                </a:cubicBezTo>
                <a:cubicBezTo>
                  <a:pt x="841" y="103"/>
                  <a:pt x="841" y="103"/>
                  <a:pt x="841" y="103"/>
                </a:cubicBezTo>
                <a:cubicBezTo>
                  <a:pt x="825" y="129"/>
                  <a:pt x="794" y="139"/>
                  <a:pt x="771" y="128"/>
                </a:cubicBezTo>
                <a:cubicBezTo>
                  <a:pt x="766" y="125"/>
                  <a:pt x="761" y="123"/>
                  <a:pt x="756" y="121"/>
                </a:cubicBezTo>
                <a:cubicBezTo>
                  <a:pt x="732" y="111"/>
                  <a:pt x="719" y="81"/>
                  <a:pt x="728" y="53"/>
                </a:cubicBezTo>
                <a:cubicBezTo>
                  <a:pt x="736" y="25"/>
                  <a:pt x="736" y="25"/>
                  <a:pt x="736" y="25"/>
                </a:cubicBezTo>
                <a:cubicBezTo>
                  <a:pt x="712" y="17"/>
                  <a:pt x="686" y="11"/>
                  <a:pt x="660" y="7"/>
                </a:cubicBezTo>
                <a:cubicBezTo>
                  <a:pt x="655" y="35"/>
                  <a:pt x="655" y="35"/>
                  <a:pt x="655" y="35"/>
                </a:cubicBezTo>
                <a:cubicBezTo>
                  <a:pt x="650" y="65"/>
                  <a:pt x="625" y="85"/>
                  <a:pt x="599" y="84"/>
                </a:cubicBezTo>
                <a:cubicBezTo>
                  <a:pt x="583" y="83"/>
                  <a:pt x="583" y="83"/>
                  <a:pt x="583" y="83"/>
                </a:cubicBezTo>
                <a:cubicBezTo>
                  <a:pt x="557" y="82"/>
                  <a:pt x="534" y="59"/>
                  <a:pt x="532" y="29"/>
                </a:cubicBezTo>
                <a:cubicBezTo>
                  <a:pt x="530" y="0"/>
                  <a:pt x="530" y="0"/>
                  <a:pt x="530" y="0"/>
                </a:cubicBezTo>
                <a:cubicBezTo>
                  <a:pt x="504" y="2"/>
                  <a:pt x="478" y="5"/>
                  <a:pt x="452" y="10"/>
                </a:cubicBezTo>
                <a:cubicBezTo>
                  <a:pt x="458" y="39"/>
                  <a:pt x="458" y="39"/>
                  <a:pt x="458" y="39"/>
                </a:cubicBezTo>
                <a:cubicBezTo>
                  <a:pt x="464" y="68"/>
                  <a:pt x="448" y="96"/>
                  <a:pt x="423" y="104"/>
                </a:cubicBezTo>
                <a:cubicBezTo>
                  <a:pt x="418" y="106"/>
                  <a:pt x="413" y="107"/>
                  <a:pt x="407" y="109"/>
                </a:cubicBezTo>
                <a:cubicBezTo>
                  <a:pt x="383" y="117"/>
                  <a:pt x="354" y="105"/>
                  <a:pt x="341" y="77"/>
                </a:cubicBezTo>
                <a:cubicBezTo>
                  <a:pt x="329" y="51"/>
                  <a:pt x="329" y="51"/>
                  <a:pt x="329" y="51"/>
                </a:cubicBezTo>
                <a:cubicBezTo>
                  <a:pt x="305" y="62"/>
                  <a:pt x="282" y="75"/>
                  <a:pt x="260" y="89"/>
                </a:cubicBezTo>
                <a:cubicBezTo>
                  <a:pt x="276" y="113"/>
                  <a:pt x="276" y="113"/>
                  <a:pt x="276" y="113"/>
                </a:cubicBezTo>
                <a:cubicBezTo>
                  <a:pt x="292" y="139"/>
                  <a:pt x="287" y="171"/>
                  <a:pt x="267" y="187"/>
                </a:cubicBezTo>
                <a:cubicBezTo>
                  <a:pt x="254" y="197"/>
                  <a:pt x="254" y="197"/>
                  <a:pt x="254" y="197"/>
                </a:cubicBezTo>
                <a:cubicBezTo>
                  <a:pt x="234" y="214"/>
                  <a:pt x="202" y="212"/>
                  <a:pt x="180" y="192"/>
                </a:cubicBezTo>
                <a:cubicBezTo>
                  <a:pt x="159" y="172"/>
                  <a:pt x="159" y="172"/>
                  <a:pt x="159" y="172"/>
                </a:cubicBezTo>
                <a:cubicBezTo>
                  <a:pt x="141" y="191"/>
                  <a:pt x="124" y="211"/>
                  <a:pt x="109" y="232"/>
                </a:cubicBezTo>
                <a:cubicBezTo>
                  <a:pt x="132" y="249"/>
                  <a:pt x="132" y="249"/>
                  <a:pt x="132" y="249"/>
                </a:cubicBezTo>
                <a:cubicBezTo>
                  <a:pt x="156" y="267"/>
                  <a:pt x="163" y="298"/>
                  <a:pt x="150" y="320"/>
                </a:cubicBezTo>
                <a:cubicBezTo>
                  <a:pt x="147" y="325"/>
                  <a:pt x="145" y="330"/>
                  <a:pt x="142" y="335"/>
                </a:cubicBezTo>
                <a:cubicBezTo>
                  <a:pt x="130" y="357"/>
                  <a:pt x="99" y="368"/>
                  <a:pt x="71" y="356"/>
                </a:cubicBezTo>
                <a:cubicBezTo>
                  <a:pt x="45" y="345"/>
                  <a:pt x="45" y="345"/>
                  <a:pt x="45" y="345"/>
                </a:cubicBezTo>
                <a:cubicBezTo>
                  <a:pt x="35" y="369"/>
                  <a:pt x="26" y="394"/>
                  <a:pt x="20" y="419"/>
                </a:cubicBezTo>
                <a:cubicBezTo>
                  <a:pt x="47" y="427"/>
                  <a:pt x="47" y="427"/>
                  <a:pt x="47" y="427"/>
                </a:cubicBezTo>
                <a:cubicBezTo>
                  <a:pt x="76" y="435"/>
                  <a:pt x="94" y="462"/>
                  <a:pt x="91" y="487"/>
                </a:cubicBezTo>
                <a:cubicBezTo>
                  <a:pt x="88" y="504"/>
                  <a:pt x="88" y="504"/>
                  <a:pt x="88" y="504"/>
                </a:cubicBezTo>
                <a:cubicBezTo>
                  <a:pt x="85" y="529"/>
                  <a:pt x="60" y="550"/>
                  <a:pt x="30" y="549"/>
                </a:cubicBezTo>
                <a:cubicBezTo>
                  <a:pt x="1" y="548"/>
                  <a:pt x="1" y="548"/>
                  <a:pt x="1" y="548"/>
                </a:cubicBezTo>
                <a:cubicBezTo>
                  <a:pt x="0" y="575"/>
                  <a:pt x="1" y="601"/>
                  <a:pt x="4" y="627"/>
                </a:cubicBezTo>
                <a:cubicBezTo>
                  <a:pt x="33" y="624"/>
                  <a:pt x="33" y="624"/>
                  <a:pt x="33" y="624"/>
                </a:cubicBezTo>
                <a:cubicBezTo>
                  <a:pt x="63" y="621"/>
                  <a:pt x="89" y="639"/>
                  <a:pt x="95" y="664"/>
                </a:cubicBezTo>
                <a:cubicBezTo>
                  <a:pt x="96" y="670"/>
                  <a:pt x="97" y="675"/>
                  <a:pt x="98" y="681"/>
                </a:cubicBezTo>
                <a:cubicBezTo>
                  <a:pt x="104" y="705"/>
                  <a:pt x="89" y="733"/>
                  <a:pt x="60" y="744"/>
                </a:cubicBezTo>
                <a:cubicBezTo>
                  <a:pt x="33" y="754"/>
                  <a:pt x="33" y="754"/>
                  <a:pt x="33" y="754"/>
                </a:cubicBezTo>
                <a:cubicBezTo>
                  <a:pt x="42" y="778"/>
                  <a:pt x="53" y="802"/>
                  <a:pt x="65" y="825"/>
                </a:cubicBezTo>
                <a:cubicBezTo>
                  <a:pt x="90" y="812"/>
                  <a:pt x="90" y="812"/>
                  <a:pt x="90" y="812"/>
                </a:cubicBezTo>
                <a:cubicBezTo>
                  <a:pt x="117" y="799"/>
                  <a:pt x="148" y="806"/>
                  <a:pt x="162" y="828"/>
                </a:cubicBezTo>
                <a:cubicBezTo>
                  <a:pt x="172" y="842"/>
                  <a:pt x="172" y="842"/>
                  <a:pt x="172" y="842"/>
                </a:cubicBezTo>
                <a:cubicBezTo>
                  <a:pt x="187" y="862"/>
                  <a:pt x="182" y="894"/>
                  <a:pt x="159" y="915"/>
                </a:cubicBezTo>
                <a:cubicBezTo>
                  <a:pt x="138" y="933"/>
                  <a:pt x="138" y="933"/>
                  <a:pt x="138" y="933"/>
                </a:cubicBezTo>
                <a:cubicBezTo>
                  <a:pt x="155" y="953"/>
                  <a:pt x="173" y="972"/>
                  <a:pt x="193" y="989"/>
                </a:cubicBezTo>
                <a:cubicBezTo>
                  <a:pt x="212" y="968"/>
                  <a:pt x="212" y="968"/>
                  <a:pt x="212" y="968"/>
                </a:cubicBezTo>
                <a:cubicBezTo>
                  <a:pt x="232" y="945"/>
                  <a:pt x="264" y="941"/>
                  <a:pt x="285" y="956"/>
                </a:cubicBezTo>
                <a:cubicBezTo>
                  <a:pt x="289" y="959"/>
                  <a:pt x="294" y="962"/>
                  <a:pt x="299" y="965"/>
                </a:cubicBezTo>
                <a:cubicBezTo>
                  <a:pt x="320" y="980"/>
                  <a:pt x="327" y="1011"/>
                  <a:pt x="313" y="1038"/>
                </a:cubicBezTo>
                <a:cubicBezTo>
                  <a:pt x="300" y="1063"/>
                  <a:pt x="300" y="1063"/>
                  <a:pt x="300" y="1063"/>
                </a:cubicBezTo>
                <a:cubicBezTo>
                  <a:pt x="323" y="1076"/>
                  <a:pt x="347" y="1086"/>
                  <a:pt x="371" y="1095"/>
                </a:cubicBezTo>
                <a:cubicBezTo>
                  <a:pt x="381" y="1068"/>
                  <a:pt x="381" y="1068"/>
                  <a:pt x="381" y="1068"/>
                </a:cubicBezTo>
                <a:cubicBezTo>
                  <a:pt x="392" y="1040"/>
                  <a:pt x="420" y="1025"/>
                  <a:pt x="445" y="1031"/>
                </a:cubicBezTo>
                <a:cubicBezTo>
                  <a:pt x="451" y="1032"/>
                  <a:pt x="456" y="1034"/>
                  <a:pt x="461" y="1035"/>
                </a:cubicBezTo>
                <a:cubicBezTo>
                  <a:pt x="486" y="1041"/>
                  <a:pt x="505" y="1067"/>
                  <a:pt x="502" y="1097"/>
                </a:cubicBezTo>
                <a:cubicBezTo>
                  <a:pt x="498" y="1126"/>
                  <a:pt x="498" y="1126"/>
                  <a:pt x="498" y="1126"/>
                </a:cubicBezTo>
                <a:cubicBezTo>
                  <a:pt x="507" y="1127"/>
                  <a:pt x="515" y="1128"/>
                  <a:pt x="524" y="1128"/>
                </a:cubicBezTo>
                <a:cubicBezTo>
                  <a:pt x="542" y="1130"/>
                  <a:pt x="559" y="1130"/>
                  <a:pt x="576" y="1130"/>
                </a:cubicBezTo>
                <a:cubicBezTo>
                  <a:pt x="576" y="1101"/>
                  <a:pt x="576" y="1101"/>
                  <a:pt x="576" y="1101"/>
                </a:cubicBezTo>
                <a:cubicBezTo>
                  <a:pt x="576" y="1071"/>
                  <a:pt x="597" y="1046"/>
                  <a:pt x="622" y="1043"/>
                </a:cubicBezTo>
                <a:cubicBezTo>
                  <a:pt x="628" y="1043"/>
                  <a:pt x="633" y="1042"/>
                  <a:pt x="639" y="1041"/>
                </a:cubicBezTo>
                <a:cubicBezTo>
                  <a:pt x="664" y="1037"/>
                  <a:pt x="690" y="1055"/>
                  <a:pt x="698" y="1085"/>
                </a:cubicBezTo>
                <a:cubicBezTo>
                  <a:pt x="705" y="1113"/>
                  <a:pt x="705" y="1113"/>
                  <a:pt x="705" y="1113"/>
                </a:cubicBezTo>
                <a:cubicBezTo>
                  <a:pt x="731" y="1106"/>
                  <a:pt x="756" y="1098"/>
                  <a:pt x="780" y="1088"/>
                </a:cubicBezTo>
                <a:cubicBezTo>
                  <a:pt x="769" y="1061"/>
                  <a:pt x="769" y="1061"/>
                  <a:pt x="769" y="1061"/>
                </a:cubicBezTo>
                <a:cubicBezTo>
                  <a:pt x="758" y="1033"/>
                  <a:pt x="768" y="1003"/>
                  <a:pt x="791" y="991"/>
                </a:cubicBezTo>
                <a:cubicBezTo>
                  <a:pt x="806" y="983"/>
                  <a:pt x="806" y="983"/>
                  <a:pt x="806" y="983"/>
                </a:cubicBezTo>
                <a:cubicBezTo>
                  <a:pt x="828" y="970"/>
                  <a:pt x="859" y="977"/>
                  <a:pt x="877" y="1002"/>
                </a:cubicBezTo>
                <a:cubicBezTo>
                  <a:pt x="894" y="1025"/>
                  <a:pt x="894" y="1025"/>
                  <a:pt x="894" y="1025"/>
                </a:cubicBezTo>
                <a:cubicBezTo>
                  <a:pt x="915" y="1010"/>
                  <a:pt x="936" y="993"/>
                  <a:pt x="955" y="975"/>
                </a:cubicBezTo>
                <a:cubicBezTo>
                  <a:pt x="935" y="955"/>
                  <a:pt x="935" y="955"/>
                  <a:pt x="935" y="955"/>
                </a:cubicBezTo>
                <a:cubicBezTo>
                  <a:pt x="914" y="932"/>
                  <a:pt x="913" y="900"/>
                  <a:pt x="930" y="881"/>
                </a:cubicBezTo>
                <a:cubicBezTo>
                  <a:pt x="941" y="868"/>
                  <a:pt x="941" y="868"/>
                  <a:pt x="941" y="868"/>
                </a:cubicBezTo>
                <a:cubicBezTo>
                  <a:pt x="957" y="848"/>
                  <a:pt x="989" y="844"/>
                  <a:pt x="1014" y="860"/>
                </a:cubicBezTo>
                <a:cubicBezTo>
                  <a:pt x="1038" y="876"/>
                  <a:pt x="1038" y="876"/>
                  <a:pt x="1038" y="876"/>
                </a:cubicBezTo>
                <a:cubicBezTo>
                  <a:pt x="1053" y="854"/>
                  <a:pt x="1066" y="831"/>
                  <a:pt x="1077" y="807"/>
                </a:cubicBezTo>
                <a:cubicBezTo>
                  <a:pt x="1051" y="795"/>
                  <a:pt x="1051" y="795"/>
                  <a:pt x="1051" y="795"/>
                </a:cubicBezTo>
                <a:cubicBezTo>
                  <a:pt x="1024" y="782"/>
                  <a:pt x="1011" y="752"/>
                  <a:pt x="1020" y="728"/>
                </a:cubicBezTo>
                <a:cubicBezTo>
                  <a:pt x="1022" y="723"/>
                  <a:pt x="1024" y="717"/>
                  <a:pt x="1025" y="712"/>
                </a:cubicBezTo>
                <a:cubicBezTo>
                  <a:pt x="1033" y="688"/>
                  <a:pt x="1061" y="672"/>
                  <a:pt x="1091" y="678"/>
                </a:cubicBezTo>
                <a:cubicBezTo>
                  <a:pt x="1119" y="684"/>
                  <a:pt x="1119" y="684"/>
                  <a:pt x="1119" y="684"/>
                </a:cubicBezTo>
                <a:cubicBezTo>
                  <a:pt x="1124" y="659"/>
                  <a:pt x="1128" y="633"/>
                  <a:pt x="1130" y="606"/>
                </a:cubicBezTo>
                <a:cubicBezTo>
                  <a:pt x="1102" y="604"/>
                  <a:pt x="1102" y="604"/>
                  <a:pt x="1102" y="604"/>
                </a:cubicBezTo>
                <a:cubicBezTo>
                  <a:pt x="1071" y="602"/>
                  <a:pt x="1049" y="579"/>
                  <a:pt x="1048" y="553"/>
                </a:cubicBezTo>
                <a:close/>
              </a:path>
            </a:pathLst>
          </a:custGeom>
          <a:solidFill>
            <a:srgbClr val="A2B52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4114998" y="1834049"/>
            <a:ext cx="1978025" cy="1978025"/>
          </a:xfrm>
          <a:custGeom>
            <a:avLst/>
            <a:gdLst>
              <a:gd name="T0" fmla="*/ 924 w 997"/>
              <a:gd name="T1" fmla="*/ 473 h 997"/>
              <a:gd name="T2" fmla="*/ 992 w 997"/>
              <a:gd name="T3" fmla="*/ 420 h 997"/>
              <a:gd name="T4" fmla="*/ 953 w 997"/>
              <a:gd name="T5" fmla="*/ 360 h 997"/>
              <a:gd name="T6" fmla="*/ 886 w 997"/>
              <a:gd name="T7" fmla="*/ 321 h 997"/>
              <a:gd name="T8" fmla="*/ 931 w 997"/>
              <a:gd name="T9" fmla="*/ 247 h 997"/>
              <a:gd name="T10" fmla="*/ 872 w 997"/>
              <a:gd name="T11" fmla="*/ 206 h 997"/>
              <a:gd name="T12" fmla="*/ 796 w 997"/>
              <a:gd name="T13" fmla="*/ 193 h 997"/>
              <a:gd name="T14" fmla="*/ 811 w 997"/>
              <a:gd name="T15" fmla="*/ 108 h 997"/>
              <a:gd name="T16" fmla="*/ 741 w 997"/>
              <a:gd name="T17" fmla="*/ 91 h 997"/>
              <a:gd name="T18" fmla="*/ 666 w 997"/>
              <a:gd name="T19" fmla="*/ 106 h 997"/>
              <a:gd name="T20" fmla="*/ 649 w 997"/>
              <a:gd name="T21" fmla="*/ 22 h 997"/>
              <a:gd name="T22" fmla="*/ 578 w 997"/>
              <a:gd name="T23" fmla="*/ 31 h 997"/>
              <a:gd name="T24" fmla="*/ 514 w 997"/>
              <a:gd name="T25" fmla="*/ 73 h 997"/>
              <a:gd name="T26" fmla="*/ 467 w 997"/>
              <a:gd name="T27" fmla="*/ 0 h 997"/>
              <a:gd name="T28" fmla="*/ 404 w 997"/>
              <a:gd name="T29" fmla="*/ 34 h 997"/>
              <a:gd name="T30" fmla="*/ 359 w 997"/>
              <a:gd name="T31" fmla="*/ 96 h 997"/>
              <a:gd name="T32" fmla="*/ 290 w 997"/>
              <a:gd name="T33" fmla="*/ 45 h 997"/>
              <a:gd name="T34" fmla="*/ 243 w 997"/>
              <a:gd name="T35" fmla="*/ 99 h 997"/>
              <a:gd name="T36" fmla="*/ 224 w 997"/>
              <a:gd name="T37" fmla="*/ 174 h 997"/>
              <a:gd name="T38" fmla="*/ 140 w 997"/>
              <a:gd name="T39" fmla="*/ 151 h 997"/>
              <a:gd name="T40" fmla="*/ 116 w 997"/>
              <a:gd name="T41" fmla="*/ 219 h 997"/>
              <a:gd name="T42" fmla="*/ 125 w 997"/>
              <a:gd name="T43" fmla="*/ 295 h 997"/>
              <a:gd name="T44" fmla="*/ 39 w 997"/>
              <a:gd name="T45" fmla="*/ 304 h 997"/>
              <a:gd name="T46" fmla="*/ 42 w 997"/>
              <a:gd name="T47" fmla="*/ 376 h 997"/>
              <a:gd name="T48" fmla="*/ 77 w 997"/>
              <a:gd name="T49" fmla="*/ 444 h 997"/>
              <a:gd name="T50" fmla="*/ 1 w 997"/>
              <a:gd name="T51" fmla="*/ 484 h 997"/>
              <a:gd name="T52" fmla="*/ 29 w 997"/>
              <a:gd name="T53" fmla="*/ 550 h 997"/>
              <a:gd name="T54" fmla="*/ 87 w 997"/>
              <a:gd name="T55" fmla="*/ 600 h 997"/>
              <a:gd name="T56" fmla="*/ 29 w 997"/>
              <a:gd name="T57" fmla="*/ 665 h 997"/>
              <a:gd name="T58" fmla="*/ 79 w 997"/>
              <a:gd name="T59" fmla="*/ 716 h 997"/>
              <a:gd name="T60" fmla="*/ 151 w 997"/>
              <a:gd name="T61" fmla="*/ 742 h 997"/>
              <a:gd name="T62" fmla="*/ 121 w 997"/>
              <a:gd name="T63" fmla="*/ 823 h 997"/>
              <a:gd name="T64" fmla="*/ 187 w 997"/>
              <a:gd name="T65" fmla="*/ 853 h 997"/>
              <a:gd name="T66" fmla="*/ 263 w 997"/>
              <a:gd name="T67" fmla="*/ 851 h 997"/>
              <a:gd name="T68" fmla="*/ 264 w 997"/>
              <a:gd name="T69" fmla="*/ 938 h 997"/>
              <a:gd name="T70" fmla="*/ 336 w 997"/>
              <a:gd name="T71" fmla="*/ 942 h 997"/>
              <a:gd name="T72" fmla="*/ 407 w 997"/>
              <a:gd name="T73" fmla="*/ 913 h 997"/>
              <a:gd name="T74" fmla="*/ 439 w 997"/>
              <a:gd name="T75" fmla="*/ 993 h 997"/>
              <a:gd name="T76" fmla="*/ 508 w 997"/>
              <a:gd name="T77" fmla="*/ 996 h 997"/>
              <a:gd name="T78" fmla="*/ 549 w 997"/>
              <a:gd name="T79" fmla="*/ 920 h 997"/>
              <a:gd name="T80" fmla="*/ 616 w 997"/>
              <a:gd name="T81" fmla="*/ 957 h 997"/>
              <a:gd name="T82" fmla="*/ 688 w 997"/>
              <a:gd name="T83" fmla="*/ 960 h 997"/>
              <a:gd name="T84" fmla="*/ 698 w 997"/>
              <a:gd name="T85" fmla="*/ 874 h 997"/>
              <a:gd name="T86" fmla="*/ 774 w 997"/>
              <a:gd name="T87" fmla="*/ 884 h 997"/>
              <a:gd name="T88" fmla="*/ 842 w 997"/>
              <a:gd name="T89" fmla="*/ 860 h 997"/>
              <a:gd name="T90" fmla="*/ 820 w 997"/>
              <a:gd name="T91" fmla="*/ 777 h 997"/>
              <a:gd name="T92" fmla="*/ 895 w 997"/>
              <a:gd name="T93" fmla="*/ 758 h 997"/>
              <a:gd name="T94" fmla="*/ 950 w 997"/>
              <a:gd name="T95" fmla="*/ 712 h 997"/>
              <a:gd name="T96" fmla="*/ 900 w 997"/>
              <a:gd name="T97" fmla="*/ 642 h 997"/>
              <a:gd name="T98" fmla="*/ 962 w 997"/>
              <a:gd name="T99" fmla="*/ 598 h 997"/>
              <a:gd name="T100" fmla="*/ 997 w 997"/>
              <a:gd name="T101" fmla="*/ 535 h 997"/>
              <a:gd name="T102" fmla="*/ 925 w 997"/>
              <a:gd name="T103" fmla="*/ 488 h 9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97" h="997">
                <a:moveTo>
                  <a:pt x="925" y="488"/>
                </a:moveTo>
                <a:cubicBezTo>
                  <a:pt x="925" y="483"/>
                  <a:pt x="924" y="478"/>
                  <a:pt x="924" y="473"/>
                </a:cubicBezTo>
                <a:cubicBezTo>
                  <a:pt x="923" y="450"/>
                  <a:pt x="941" y="428"/>
                  <a:pt x="967" y="424"/>
                </a:cubicBezTo>
                <a:cubicBezTo>
                  <a:pt x="992" y="420"/>
                  <a:pt x="992" y="420"/>
                  <a:pt x="992" y="420"/>
                </a:cubicBezTo>
                <a:cubicBezTo>
                  <a:pt x="989" y="397"/>
                  <a:pt x="983" y="374"/>
                  <a:pt x="977" y="353"/>
                </a:cubicBezTo>
                <a:cubicBezTo>
                  <a:pt x="953" y="360"/>
                  <a:pt x="953" y="360"/>
                  <a:pt x="953" y="360"/>
                </a:cubicBezTo>
                <a:cubicBezTo>
                  <a:pt x="927" y="367"/>
                  <a:pt x="901" y="356"/>
                  <a:pt x="892" y="335"/>
                </a:cubicBezTo>
                <a:cubicBezTo>
                  <a:pt x="890" y="330"/>
                  <a:pt x="889" y="326"/>
                  <a:pt x="886" y="321"/>
                </a:cubicBezTo>
                <a:cubicBezTo>
                  <a:pt x="877" y="301"/>
                  <a:pt x="886" y="274"/>
                  <a:pt x="909" y="260"/>
                </a:cubicBezTo>
                <a:cubicBezTo>
                  <a:pt x="931" y="247"/>
                  <a:pt x="931" y="247"/>
                  <a:pt x="931" y="247"/>
                </a:cubicBezTo>
                <a:cubicBezTo>
                  <a:pt x="919" y="227"/>
                  <a:pt x="906" y="208"/>
                  <a:pt x="892" y="190"/>
                </a:cubicBezTo>
                <a:cubicBezTo>
                  <a:pt x="872" y="206"/>
                  <a:pt x="872" y="206"/>
                  <a:pt x="872" y="206"/>
                </a:cubicBezTo>
                <a:cubicBezTo>
                  <a:pt x="851" y="222"/>
                  <a:pt x="822" y="220"/>
                  <a:pt x="807" y="204"/>
                </a:cubicBezTo>
                <a:cubicBezTo>
                  <a:pt x="796" y="193"/>
                  <a:pt x="796" y="193"/>
                  <a:pt x="796" y="193"/>
                </a:cubicBezTo>
                <a:cubicBezTo>
                  <a:pt x="780" y="177"/>
                  <a:pt x="779" y="149"/>
                  <a:pt x="795" y="128"/>
                </a:cubicBezTo>
                <a:cubicBezTo>
                  <a:pt x="811" y="108"/>
                  <a:pt x="811" y="108"/>
                  <a:pt x="811" y="108"/>
                </a:cubicBezTo>
                <a:cubicBezTo>
                  <a:pt x="793" y="94"/>
                  <a:pt x="774" y="81"/>
                  <a:pt x="754" y="69"/>
                </a:cubicBezTo>
                <a:cubicBezTo>
                  <a:pt x="741" y="91"/>
                  <a:pt x="741" y="91"/>
                  <a:pt x="741" y="91"/>
                </a:cubicBezTo>
                <a:cubicBezTo>
                  <a:pt x="727" y="113"/>
                  <a:pt x="700" y="122"/>
                  <a:pt x="680" y="113"/>
                </a:cubicBezTo>
                <a:cubicBezTo>
                  <a:pt x="676" y="110"/>
                  <a:pt x="671" y="108"/>
                  <a:pt x="666" y="106"/>
                </a:cubicBezTo>
                <a:cubicBezTo>
                  <a:pt x="646" y="97"/>
                  <a:pt x="634" y="72"/>
                  <a:pt x="642" y="46"/>
                </a:cubicBezTo>
                <a:cubicBezTo>
                  <a:pt x="649" y="22"/>
                  <a:pt x="649" y="22"/>
                  <a:pt x="649" y="22"/>
                </a:cubicBezTo>
                <a:cubicBezTo>
                  <a:pt x="628" y="15"/>
                  <a:pt x="605" y="10"/>
                  <a:pt x="582" y="6"/>
                </a:cubicBezTo>
                <a:cubicBezTo>
                  <a:pt x="578" y="31"/>
                  <a:pt x="578" y="31"/>
                  <a:pt x="578" y="31"/>
                </a:cubicBezTo>
                <a:cubicBezTo>
                  <a:pt x="573" y="57"/>
                  <a:pt x="551" y="75"/>
                  <a:pt x="529" y="73"/>
                </a:cubicBezTo>
                <a:cubicBezTo>
                  <a:pt x="514" y="73"/>
                  <a:pt x="514" y="73"/>
                  <a:pt x="514" y="73"/>
                </a:cubicBezTo>
                <a:cubicBezTo>
                  <a:pt x="491" y="72"/>
                  <a:pt x="471" y="52"/>
                  <a:pt x="469" y="25"/>
                </a:cubicBezTo>
                <a:cubicBezTo>
                  <a:pt x="467" y="0"/>
                  <a:pt x="467" y="0"/>
                  <a:pt x="467" y="0"/>
                </a:cubicBezTo>
                <a:cubicBezTo>
                  <a:pt x="444" y="1"/>
                  <a:pt x="421" y="4"/>
                  <a:pt x="399" y="9"/>
                </a:cubicBezTo>
                <a:cubicBezTo>
                  <a:pt x="404" y="34"/>
                  <a:pt x="404" y="34"/>
                  <a:pt x="404" y="34"/>
                </a:cubicBezTo>
                <a:cubicBezTo>
                  <a:pt x="409" y="60"/>
                  <a:pt x="395" y="85"/>
                  <a:pt x="373" y="91"/>
                </a:cubicBezTo>
                <a:cubicBezTo>
                  <a:pt x="369" y="93"/>
                  <a:pt x="364" y="94"/>
                  <a:pt x="359" y="96"/>
                </a:cubicBezTo>
                <a:cubicBezTo>
                  <a:pt x="338" y="103"/>
                  <a:pt x="312" y="92"/>
                  <a:pt x="300" y="68"/>
                </a:cubicBezTo>
                <a:cubicBezTo>
                  <a:pt x="290" y="45"/>
                  <a:pt x="290" y="45"/>
                  <a:pt x="290" y="45"/>
                </a:cubicBezTo>
                <a:cubicBezTo>
                  <a:pt x="269" y="55"/>
                  <a:pt x="249" y="66"/>
                  <a:pt x="229" y="78"/>
                </a:cubicBezTo>
                <a:cubicBezTo>
                  <a:pt x="243" y="99"/>
                  <a:pt x="243" y="99"/>
                  <a:pt x="243" y="99"/>
                </a:cubicBezTo>
                <a:cubicBezTo>
                  <a:pt x="257" y="122"/>
                  <a:pt x="253" y="150"/>
                  <a:pt x="235" y="164"/>
                </a:cubicBezTo>
                <a:cubicBezTo>
                  <a:pt x="224" y="174"/>
                  <a:pt x="224" y="174"/>
                  <a:pt x="224" y="174"/>
                </a:cubicBezTo>
                <a:cubicBezTo>
                  <a:pt x="207" y="188"/>
                  <a:pt x="178" y="187"/>
                  <a:pt x="159" y="169"/>
                </a:cubicBezTo>
                <a:cubicBezTo>
                  <a:pt x="140" y="151"/>
                  <a:pt x="140" y="151"/>
                  <a:pt x="140" y="151"/>
                </a:cubicBezTo>
                <a:cubicBezTo>
                  <a:pt x="124" y="168"/>
                  <a:pt x="110" y="185"/>
                  <a:pt x="96" y="204"/>
                </a:cubicBezTo>
                <a:cubicBezTo>
                  <a:pt x="116" y="219"/>
                  <a:pt x="116" y="219"/>
                  <a:pt x="116" y="219"/>
                </a:cubicBezTo>
                <a:cubicBezTo>
                  <a:pt x="138" y="235"/>
                  <a:pt x="144" y="263"/>
                  <a:pt x="133" y="282"/>
                </a:cubicBezTo>
                <a:cubicBezTo>
                  <a:pt x="130" y="286"/>
                  <a:pt x="128" y="291"/>
                  <a:pt x="125" y="295"/>
                </a:cubicBezTo>
                <a:cubicBezTo>
                  <a:pt x="114" y="315"/>
                  <a:pt x="87" y="324"/>
                  <a:pt x="63" y="314"/>
                </a:cubicBezTo>
                <a:cubicBezTo>
                  <a:pt x="39" y="304"/>
                  <a:pt x="39" y="304"/>
                  <a:pt x="39" y="304"/>
                </a:cubicBezTo>
                <a:cubicBezTo>
                  <a:pt x="31" y="325"/>
                  <a:pt x="23" y="347"/>
                  <a:pt x="17" y="370"/>
                </a:cubicBezTo>
                <a:cubicBezTo>
                  <a:pt x="42" y="376"/>
                  <a:pt x="42" y="376"/>
                  <a:pt x="42" y="376"/>
                </a:cubicBezTo>
                <a:cubicBezTo>
                  <a:pt x="67" y="383"/>
                  <a:pt x="83" y="407"/>
                  <a:pt x="80" y="429"/>
                </a:cubicBezTo>
                <a:cubicBezTo>
                  <a:pt x="77" y="444"/>
                  <a:pt x="77" y="444"/>
                  <a:pt x="77" y="444"/>
                </a:cubicBezTo>
                <a:cubicBezTo>
                  <a:pt x="75" y="466"/>
                  <a:pt x="53" y="485"/>
                  <a:pt x="26" y="484"/>
                </a:cubicBezTo>
                <a:cubicBezTo>
                  <a:pt x="1" y="484"/>
                  <a:pt x="1" y="484"/>
                  <a:pt x="1" y="484"/>
                </a:cubicBezTo>
                <a:cubicBezTo>
                  <a:pt x="0" y="507"/>
                  <a:pt x="1" y="530"/>
                  <a:pt x="3" y="553"/>
                </a:cubicBezTo>
                <a:cubicBezTo>
                  <a:pt x="29" y="550"/>
                  <a:pt x="29" y="550"/>
                  <a:pt x="29" y="550"/>
                </a:cubicBezTo>
                <a:cubicBezTo>
                  <a:pt x="55" y="547"/>
                  <a:pt x="78" y="564"/>
                  <a:pt x="83" y="586"/>
                </a:cubicBezTo>
                <a:cubicBezTo>
                  <a:pt x="84" y="591"/>
                  <a:pt x="85" y="595"/>
                  <a:pt x="87" y="600"/>
                </a:cubicBezTo>
                <a:cubicBezTo>
                  <a:pt x="92" y="622"/>
                  <a:pt x="78" y="647"/>
                  <a:pt x="53" y="656"/>
                </a:cubicBezTo>
                <a:cubicBezTo>
                  <a:pt x="29" y="665"/>
                  <a:pt x="29" y="665"/>
                  <a:pt x="29" y="665"/>
                </a:cubicBezTo>
                <a:cubicBezTo>
                  <a:pt x="37" y="686"/>
                  <a:pt x="46" y="708"/>
                  <a:pt x="57" y="728"/>
                </a:cubicBezTo>
                <a:cubicBezTo>
                  <a:pt x="79" y="716"/>
                  <a:pt x="79" y="716"/>
                  <a:pt x="79" y="716"/>
                </a:cubicBezTo>
                <a:cubicBezTo>
                  <a:pt x="103" y="704"/>
                  <a:pt x="131" y="711"/>
                  <a:pt x="143" y="730"/>
                </a:cubicBezTo>
                <a:cubicBezTo>
                  <a:pt x="151" y="742"/>
                  <a:pt x="151" y="742"/>
                  <a:pt x="151" y="742"/>
                </a:cubicBezTo>
                <a:cubicBezTo>
                  <a:pt x="165" y="761"/>
                  <a:pt x="160" y="789"/>
                  <a:pt x="140" y="807"/>
                </a:cubicBezTo>
                <a:cubicBezTo>
                  <a:pt x="121" y="823"/>
                  <a:pt x="121" y="823"/>
                  <a:pt x="121" y="823"/>
                </a:cubicBezTo>
                <a:cubicBezTo>
                  <a:pt x="136" y="841"/>
                  <a:pt x="153" y="857"/>
                  <a:pt x="170" y="872"/>
                </a:cubicBezTo>
                <a:cubicBezTo>
                  <a:pt x="187" y="853"/>
                  <a:pt x="187" y="853"/>
                  <a:pt x="187" y="853"/>
                </a:cubicBezTo>
                <a:cubicBezTo>
                  <a:pt x="205" y="834"/>
                  <a:pt x="233" y="830"/>
                  <a:pt x="251" y="843"/>
                </a:cubicBezTo>
                <a:cubicBezTo>
                  <a:pt x="255" y="846"/>
                  <a:pt x="259" y="849"/>
                  <a:pt x="263" y="851"/>
                </a:cubicBezTo>
                <a:cubicBezTo>
                  <a:pt x="282" y="864"/>
                  <a:pt x="289" y="892"/>
                  <a:pt x="276" y="916"/>
                </a:cubicBezTo>
                <a:cubicBezTo>
                  <a:pt x="264" y="938"/>
                  <a:pt x="264" y="938"/>
                  <a:pt x="264" y="938"/>
                </a:cubicBezTo>
                <a:cubicBezTo>
                  <a:pt x="285" y="949"/>
                  <a:pt x="306" y="958"/>
                  <a:pt x="327" y="966"/>
                </a:cubicBezTo>
                <a:cubicBezTo>
                  <a:pt x="336" y="942"/>
                  <a:pt x="336" y="942"/>
                  <a:pt x="336" y="942"/>
                </a:cubicBezTo>
                <a:cubicBezTo>
                  <a:pt x="346" y="917"/>
                  <a:pt x="371" y="904"/>
                  <a:pt x="393" y="909"/>
                </a:cubicBezTo>
                <a:cubicBezTo>
                  <a:pt x="397" y="910"/>
                  <a:pt x="402" y="912"/>
                  <a:pt x="407" y="913"/>
                </a:cubicBezTo>
                <a:cubicBezTo>
                  <a:pt x="429" y="918"/>
                  <a:pt x="445" y="941"/>
                  <a:pt x="442" y="968"/>
                </a:cubicBezTo>
                <a:cubicBezTo>
                  <a:pt x="439" y="993"/>
                  <a:pt x="439" y="993"/>
                  <a:pt x="439" y="993"/>
                </a:cubicBezTo>
                <a:cubicBezTo>
                  <a:pt x="447" y="994"/>
                  <a:pt x="455" y="995"/>
                  <a:pt x="462" y="995"/>
                </a:cubicBezTo>
                <a:cubicBezTo>
                  <a:pt x="478" y="996"/>
                  <a:pt x="493" y="997"/>
                  <a:pt x="508" y="996"/>
                </a:cubicBezTo>
                <a:cubicBezTo>
                  <a:pt x="508" y="971"/>
                  <a:pt x="508" y="971"/>
                  <a:pt x="508" y="971"/>
                </a:cubicBezTo>
                <a:cubicBezTo>
                  <a:pt x="508" y="944"/>
                  <a:pt x="526" y="923"/>
                  <a:pt x="549" y="920"/>
                </a:cubicBezTo>
                <a:cubicBezTo>
                  <a:pt x="554" y="920"/>
                  <a:pt x="558" y="919"/>
                  <a:pt x="563" y="918"/>
                </a:cubicBezTo>
                <a:cubicBezTo>
                  <a:pt x="586" y="915"/>
                  <a:pt x="609" y="931"/>
                  <a:pt x="616" y="957"/>
                </a:cubicBezTo>
                <a:cubicBezTo>
                  <a:pt x="622" y="981"/>
                  <a:pt x="622" y="981"/>
                  <a:pt x="622" y="981"/>
                </a:cubicBezTo>
                <a:cubicBezTo>
                  <a:pt x="645" y="976"/>
                  <a:pt x="667" y="968"/>
                  <a:pt x="688" y="960"/>
                </a:cubicBezTo>
                <a:cubicBezTo>
                  <a:pt x="678" y="936"/>
                  <a:pt x="678" y="936"/>
                  <a:pt x="678" y="936"/>
                </a:cubicBezTo>
                <a:cubicBezTo>
                  <a:pt x="669" y="911"/>
                  <a:pt x="678" y="884"/>
                  <a:pt x="698" y="874"/>
                </a:cubicBezTo>
                <a:cubicBezTo>
                  <a:pt x="711" y="867"/>
                  <a:pt x="711" y="867"/>
                  <a:pt x="711" y="867"/>
                </a:cubicBezTo>
                <a:cubicBezTo>
                  <a:pt x="730" y="855"/>
                  <a:pt x="758" y="862"/>
                  <a:pt x="774" y="884"/>
                </a:cubicBezTo>
                <a:cubicBezTo>
                  <a:pt x="789" y="904"/>
                  <a:pt x="789" y="904"/>
                  <a:pt x="789" y="904"/>
                </a:cubicBezTo>
                <a:cubicBezTo>
                  <a:pt x="807" y="891"/>
                  <a:pt x="825" y="876"/>
                  <a:pt x="842" y="860"/>
                </a:cubicBezTo>
                <a:cubicBezTo>
                  <a:pt x="825" y="842"/>
                  <a:pt x="825" y="842"/>
                  <a:pt x="825" y="842"/>
                </a:cubicBezTo>
                <a:cubicBezTo>
                  <a:pt x="807" y="822"/>
                  <a:pt x="806" y="794"/>
                  <a:pt x="820" y="777"/>
                </a:cubicBezTo>
                <a:cubicBezTo>
                  <a:pt x="830" y="765"/>
                  <a:pt x="830" y="765"/>
                  <a:pt x="830" y="765"/>
                </a:cubicBezTo>
                <a:cubicBezTo>
                  <a:pt x="844" y="748"/>
                  <a:pt x="872" y="744"/>
                  <a:pt x="895" y="758"/>
                </a:cubicBezTo>
                <a:cubicBezTo>
                  <a:pt x="916" y="772"/>
                  <a:pt x="916" y="772"/>
                  <a:pt x="916" y="772"/>
                </a:cubicBezTo>
                <a:cubicBezTo>
                  <a:pt x="929" y="753"/>
                  <a:pt x="940" y="733"/>
                  <a:pt x="950" y="712"/>
                </a:cubicBezTo>
                <a:cubicBezTo>
                  <a:pt x="927" y="701"/>
                  <a:pt x="927" y="701"/>
                  <a:pt x="927" y="701"/>
                </a:cubicBezTo>
                <a:cubicBezTo>
                  <a:pt x="903" y="689"/>
                  <a:pt x="892" y="663"/>
                  <a:pt x="900" y="642"/>
                </a:cubicBezTo>
                <a:cubicBezTo>
                  <a:pt x="901" y="637"/>
                  <a:pt x="903" y="633"/>
                  <a:pt x="904" y="628"/>
                </a:cubicBezTo>
                <a:cubicBezTo>
                  <a:pt x="911" y="607"/>
                  <a:pt x="936" y="593"/>
                  <a:pt x="962" y="598"/>
                </a:cubicBezTo>
                <a:cubicBezTo>
                  <a:pt x="987" y="603"/>
                  <a:pt x="987" y="603"/>
                  <a:pt x="987" y="603"/>
                </a:cubicBezTo>
                <a:cubicBezTo>
                  <a:pt x="992" y="581"/>
                  <a:pt x="995" y="558"/>
                  <a:pt x="997" y="535"/>
                </a:cubicBezTo>
                <a:cubicBezTo>
                  <a:pt x="972" y="533"/>
                  <a:pt x="972" y="533"/>
                  <a:pt x="972" y="533"/>
                </a:cubicBezTo>
                <a:cubicBezTo>
                  <a:pt x="945" y="530"/>
                  <a:pt x="925" y="510"/>
                  <a:pt x="925" y="488"/>
                </a:cubicBezTo>
                <a:close/>
              </a:path>
            </a:pathLst>
          </a:custGeom>
          <a:solidFill>
            <a:srgbClr val="E3C8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 rot="20438142">
            <a:off x="3103558" y="1175011"/>
            <a:ext cx="170040" cy="170039"/>
          </a:xfrm>
          <a:prstGeom prst="ellipse">
            <a:avLst/>
          </a:prstGeom>
          <a:solidFill>
            <a:srgbClr val="174A7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1"/>
          <p:cNvSpPr>
            <a:spLocks/>
          </p:cNvSpPr>
          <p:nvPr/>
        </p:nvSpPr>
        <p:spPr bwMode="auto">
          <a:xfrm rot="20438142">
            <a:off x="2916301" y="1376779"/>
            <a:ext cx="710165" cy="680158"/>
          </a:xfrm>
          <a:custGeom>
            <a:avLst/>
            <a:gdLst>
              <a:gd name="T0" fmla="*/ 340 w 341"/>
              <a:gd name="T1" fmla="*/ 90 h 326"/>
              <a:gd name="T2" fmla="*/ 320 w 341"/>
              <a:gd name="T3" fmla="*/ 75 h 326"/>
              <a:gd name="T4" fmla="*/ 286 w 341"/>
              <a:gd name="T5" fmla="*/ 77 h 326"/>
              <a:gd name="T6" fmla="*/ 267 w 341"/>
              <a:gd name="T7" fmla="*/ 74 h 326"/>
              <a:gd name="T8" fmla="*/ 264 w 341"/>
              <a:gd name="T9" fmla="*/ 52 h 326"/>
              <a:gd name="T10" fmla="*/ 252 w 341"/>
              <a:gd name="T11" fmla="*/ 17 h 326"/>
              <a:gd name="T12" fmla="*/ 199 w 341"/>
              <a:gd name="T13" fmla="*/ 0 h 326"/>
              <a:gd name="T14" fmla="*/ 97 w 341"/>
              <a:gd name="T15" fmla="*/ 50 h 326"/>
              <a:gd name="T16" fmla="*/ 65 w 341"/>
              <a:gd name="T17" fmla="*/ 113 h 326"/>
              <a:gd name="T18" fmla="*/ 79 w 341"/>
              <a:gd name="T19" fmla="*/ 134 h 326"/>
              <a:gd name="T20" fmla="*/ 83 w 341"/>
              <a:gd name="T21" fmla="*/ 135 h 326"/>
              <a:gd name="T22" fmla="*/ 100 w 341"/>
              <a:gd name="T23" fmla="*/ 120 h 326"/>
              <a:gd name="T24" fmla="*/ 125 w 341"/>
              <a:gd name="T25" fmla="*/ 73 h 326"/>
              <a:gd name="T26" fmla="*/ 153 w 341"/>
              <a:gd name="T27" fmla="*/ 51 h 326"/>
              <a:gd name="T28" fmla="*/ 133 w 341"/>
              <a:gd name="T29" fmla="*/ 99 h 326"/>
              <a:gd name="T30" fmla="*/ 128 w 341"/>
              <a:gd name="T31" fmla="*/ 150 h 326"/>
              <a:gd name="T32" fmla="*/ 128 w 341"/>
              <a:gd name="T33" fmla="*/ 151 h 326"/>
              <a:gd name="T34" fmla="*/ 99 w 341"/>
              <a:gd name="T35" fmla="*/ 189 h 326"/>
              <a:gd name="T36" fmla="*/ 24 w 341"/>
              <a:gd name="T37" fmla="*/ 189 h 326"/>
              <a:gd name="T38" fmla="*/ 0 w 341"/>
              <a:gd name="T39" fmla="*/ 213 h 326"/>
              <a:gd name="T40" fmla="*/ 24 w 341"/>
              <a:gd name="T41" fmla="*/ 237 h 326"/>
              <a:gd name="T42" fmla="*/ 107 w 341"/>
              <a:gd name="T43" fmla="*/ 237 h 326"/>
              <a:gd name="T44" fmla="*/ 167 w 341"/>
              <a:gd name="T45" fmla="*/ 179 h 326"/>
              <a:gd name="T46" fmla="*/ 201 w 341"/>
              <a:gd name="T47" fmla="*/ 211 h 326"/>
              <a:gd name="T48" fmla="*/ 169 w 341"/>
              <a:gd name="T49" fmla="*/ 294 h 326"/>
              <a:gd name="T50" fmla="*/ 183 w 341"/>
              <a:gd name="T51" fmla="*/ 325 h 326"/>
              <a:gd name="T52" fmla="*/ 192 w 341"/>
              <a:gd name="T53" fmla="*/ 326 h 326"/>
              <a:gd name="T54" fmla="*/ 214 w 341"/>
              <a:gd name="T55" fmla="*/ 311 h 326"/>
              <a:gd name="T56" fmla="*/ 251 w 341"/>
              <a:gd name="T57" fmla="*/ 213 h 326"/>
              <a:gd name="T58" fmla="*/ 245 w 341"/>
              <a:gd name="T59" fmla="*/ 187 h 326"/>
              <a:gd name="T60" fmla="*/ 202 w 341"/>
              <a:gd name="T61" fmla="*/ 147 h 326"/>
              <a:gd name="T62" fmla="*/ 202 w 341"/>
              <a:gd name="T63" fmla="*/ 133 h 326"/>
              <a:gd name="T64" fmla="*/ 203 w 341"/>
              <a:gd name="T65" fmla="*/ 130 h 326"/>
              <a:gd name="T66" fmla="*/ 228 w 341"/>
              <a:gd name="T67" fmla="*/ 68 h 326"/>
              <a:gd name="T68" fmla="*/ 241 w 341"/>
              <a:gd name="T69" fmla="*/ 99 h 326"/>
              <a:gd name="T70" fmla="*/ 287 w 341"/>
              <a:gd name="T71" fmla="*/ 113 h 326"/>
              <a:gd name="T72" fmla="*/ 325 w 341"/>
              <a:gd name="T73" fmla="*/ 110 h 326"/>
              <a:gd name="T74" fmla="*/ 340 w 341"/>
              <a:gd name="T75" fmla="*/ 90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41" h="326">
                <a:moveTo>
                  <a:pt x="340" y="90"/>
                </a:moveTo>
                <a:cubicBezTo>
                  <a:pt x="339" y="80"/>
                  <a:pt x="330" y="74"/>
                  <a:pt x="320" y="75"/>
                </a:cubicBezTo>
                <a:cubicBezTo>
                  <a:pt x="320" y="75"/>
                  <a:pt x="312" y="76"/>
                  <a:pt x="286" y="77"/>
                </a:cubicBezTo>
                <a:cubicBezTo>
                  <a:pt x="271" y="78"/>
                  <a:pt x="267" y="75"/>
                  <a:pt x="267" y="74"/>
                </a:cubicBezTo>
                <a:cubicBezTo>
                  <a:pt x="264" y="72"/>
                  <a:pt x="263" y="64"/>
                  <a:pt x="264" y="52"/>
                </a:cubicBezTo>
                <a:cubicBezTo>
                  <a:pt x="264" y="38"/>
                  <a:pt x="260" y="26"/>
                  <a:pt x="252" y="17"/>
                </a:cubicBezTo>
                <a:cubicBezTo>
                  <a:pt x="240" y="6"/>
                  <a:pt x="223" y="0"/>
                  <a:pt x="199" y="0"/>
                </a:cubicBezTo>
                <a:cubicBezTo>
                  <a:pt x="170" y="0"/>
                  <a:pt x="123" y="20"/>
                  <a:pt x="97" y="50"/>
                </a:cubicBezTo>
                <a:cubicBezTo>
                  <a:pt x="71" y="80"/>
                  <a:pt x="65" y="112"/>
                  <a:pt x="65" y="113"/>
                </a:cubicBezTo>
                <a:cubicBezTo>
                  <a:pt x="63" y="123"/>
                  <a:pt x="70" y="132"/>
                  <a:pt x="79" y="134"/>
                </a:cubicBezTo>
                <a:cubicBezTo>
                  <a:pt x="80" y="135"/>
                  <a:pt x="82" y="135"/>
                  <a:pt x="83" y="135"/>
                </a:cubicBezTo>
                <a:cubicBezTo>
                  <a:pt x="91" y="135"/>
                  <a:pt x="99" y="129"/>
                  <a:pt x="100" y="120"/>
                </a:cubicBezTo>
                <a:cubicBezTo>
                  <a:pt x="100" y="120"/>
                  <a:pt x="105" y="96"/>
                  <a:pt x="125" y="73"/>
                </a:cubicBezTo>
                <a:cubicBezTo>
                  <a:pt x="132" y="64"/>
                  <a:pt x="142" y="57"/>
                  <a:pt x="153" y="51"/>
                </a:cubicBezTo>
                <a:cubicBezTo>
                  <a:pt x="145" y="70"/>
                  <a:pt x="137" y="92"/>
                  <a:pt x="133" y="99"/>
                </a:cubicBezTo>
                <a:cubicBezTo>
                  <a:pt x="122" y="124"/>
                  <a:pt x="126" y="144"/>
                  <a:pt x="128" y="150"/>
                </a:cubicBezTo>
                <a:cubicBezTo>
                  <a:pt x="128" y="150"/>
                  <a:pt x="128" y="150"/>
                  <a:pt x="128" y="151"/>
                </a:cubicBezTo>
                <a:cubicBezTo>
                  <a:pt x="117" y="167"/>
                  <a:pt x="106" y="182"/>
                  <a:pt x="99" y="189"/>
                </a:cubicBezTo>
                <a:cubicBezTo>
                  <a:pt x="24" y="189"/>
                  <a:pt x="24" y="189"/>
                  <a:pt x="24" y="189"/>
                </a:cubicBezTo>
                <a:cubicBezTo>
                  <a:pt x="11" y="189"/>
                  <a:pt x="0" y="200"/>
                  <a:pt x="0" y="213"/>
                </a:cubicBezTo>
                <a:cubicBezTo>
                  <a:pt x="0" y="227"/>
                  <a:pt x="11" y="237"/>
                  <a:pt x="24" y="237"/>
                </a:cubicBezTo>
                <a:cubicBezTo>
                  <a:pt x="107" y="237"/>
                  <a:pt x="107" y="237"/>
                  <a:pt x="107" y="237"/>
                </a:cubicBezTo>
                <a:cubicBezTo>
                  <a:pt x="117" y="237"/>
                  <a:pt x="128" y="237"/>
                  <a:pt x="167" y="179"/>
                </a:cubicBezTo>
                <a:cubicBezTo>
                  <a:pt x="201" y="211"/>
                  <a:pt x="201" y="211"/>
                  <a:pt x="201" y="211"/>
                </a:cubicBezTo>
                <a:cubicBezTo>
                  <a:pt x="169" y="294"/>
                  <a:pt x="169" y="294"/>
                  <a:pt x="169" y="294"/>
                </a:cubicBezTo>
                <a:cubicBezTo>
                  <a:pt x="164" y="306"/>
                  <a:pt x="171" y="320"/>
                  <a:pt x="183" y="325"/>
                </a:cubicBezTo>
                <a:cubicBezTo>
                  <a:pt x="186" y="326"/>
                  <a:pt x="189" y="326"/>
                  <a:pt x="192" y="326"/>
                </a:cubicBezTo>
                <a:cubicBezTo>
                  <a:pt x="201" y="326"/>
                  <a:pt x="210" y="320"/>
                  <a:pt x="214" y="311"/>
                </a:cubicBezTo>
                <a:cubicBezTo>
                  <a:pt x="251" y="213"/>
                  <a:pt x="251" y="213"/>
                  <a:pt x="251" y="213"/>
                </a:cubicBezTo>
                <a:cubicBezTo>
                  <a:pt x="255" y="204"/>
                  <a:pt x="252" y="194"/>
                  <a:pt x="245" y="187"/>
                </a:cubicBezTo>
                <a:cubicBezTo>
                  <a:pt x="202" y="147"/>
                  <a:pt x="202" y="147"/>
                  <a:pt x="202" y="147"/>
                </a:cubicBezTo>
                <a:cubicBezTo>
                  <a:pt x="203" y="142"/>
                  <a:pt x="203" y="138"/>
                  <a:pt x="202" y="133"/>
                </a:cubicBezTo>
                <a:cubicBezTo>
                  <a:pt x="202" y="133"/>
                  <a:pt x="202" y="131"/>
                  <a:pt x="203" y="130"/>
                </a:cubicBezTo>
                <a:cubicBezTo>
                  <a:pt x="207" y="119"/>
                  <a:pt x="220" y="87"/>
                  <a:pt x="228" y="68"/>
                </a:cubicBezTo>
                <a:cubicBezTo>
                  <a:pt x="229" y="79"/>
                  <a:pt x="232" y="91"/>
                  <a:pt x="241" y="99"/>
                </a:cubicBezTo>
                <a:cubicBezTo>
                  <a:pt x="251" y="109"/>
                  <a:pt x="266" y="114"/>
                  <a:pt x="287" y="113"/>
                </a:cubicBezTo>
                <a:cubicBezTo>
                  <a:pt x="316" y="112"/>
                  <a:pt x="324" y="111"/>
                  <a:pt x="325" y="110"/>
                </a:cubicBezTo>
                <a:cubicBezTo>
                  <a:pt x="335" y="109"/>
                  <a:pt x="341" y="100"/>
                  <a:pt x="340" y="90"/>
                </a:cubicBezTo>
                <a:close/>
              </a:path>
            </a:pathLst>
          </a:custGeom>
          <a:solidFill>
            <a:srgbClr val="174A7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729199" y="2343991"/>
            <a:ext cx="1348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Identify the opportunity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49823" y="3763374"/>
            <a:ext cx="1348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Assess and sustain impact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43776" y="2139296"/>
            <a:ext cx="1520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Project 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definition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28217" y="4069880"/>
            <a:ext cx="1520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Execute Model Development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9" name="Freeform 15"/>
          <p:cNvSpPr>
            <a:spLocks/>
          </p:cNvSpPr>
          <p:nvPr/>
        </p:nvSpPr>
        <p:spPr bwMode="auto">
          <a:xfrm>
            <a:off x="1981398" y="2116988"/>
            <a:ext cx="2186361" cy="3412761"/>
          </a:xfrm>
          <a:custGeom>
            <a:avLst/>
            <a:gdLst>
              <a:gd name="T0" fmla="*/ 1094 w 1094"/>
              <a:gd name="T1" fmla="*/ 385 h 1694"/>
              <a:gd name="T2" fmla="*/ 709 w 1094"/>
              <a:gd name="T3" fmla="*/ 0 h 1694"/>
              <a:gd name="T4" fmla="*/ 372 w 1094"/>
              <a:gd name="T5" fmla="*/ 198 h 1694"/>
              <a:gd name="T6" fmla="*/ 0 w 1094"/>
              <a:gd name="T7" fmla="*/ 1197 h 1694"/>
              <a:gd name="T8" fmla="*/ 497 w 1094"/>
              <a:gd name="T9" fmla="*/ 1694 h 1694"/>
              <a:gd name="T10" fmla="*/ 955 w 1094"/>
              <a:gd name="T11" fmla="*/ 1391 h 1694"/>
              <a:gd name="T12" fmla="*/ 1094 w 1094"/>
              <a:gd name="T13" fmla="*/ 385 h 1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4" h="1694">
                <a:moveTo>
                  <a:pt x="1094" y="385"/>
                </a:moveTo>
                <a:cubicBezTo>
                  <a:pt x="1094" y="172"/>
                  <a:pt x="922" y="0"/>
                  <a:pt x="709" y="0"/>
                </a:cubicBezTo>
                <a:cubicBezTo>
                  <a:pt x="564" y="0"/>
                  <a:pt x="437" y="80"/>
                  <a:pt x="372" y="198"/>
                </a:cubicBezTo>
                <a:cubicBezTo>
                  <a:pt x="341" y="253"/>
                  <a:pt x="0" y="926"/>
                  <a:pt x="0" y="1197"/>
                </a:cubicBezTo>
                <a:cubicBezTo>
                  <a:pt x="0" y="1472"/>
                  <a:pt x="223" y="1694"/>
                  <a:pt x="497" y="1694"/>
                </a:cubicBezTo>
                <a:cubicBezTo>
                  <a:pt x="703" y="1694"/>
                  <a:pt x="879" y="1569"/>
                  <a:pt x="955" y="1391"/>
                </a:cubicBezTo>
                <a:cubicBezTo>
                  <a:pt x="980" y="1331"/>
                  <a:pt x="1094" y="585"/>
                  <a:pt x="1094" y="385"/>
                </a:cubicBezTo>
                <a:close/>
              </a:path>
            </a:pathLst>
          </a:custGeom>
          <a:noFill/>
          <a:ln w="12700">
            <a:solidFill>
              <a:srgbClr val="00A0AF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743523" y="2072326"/>
            <a:ext cx="742950" cy="89323"/>
          </a:xfrm>
          <a:custGeom>
            <a:avLst/>
            <a:gdLst>
              <a:gd name="connsiteX0" fmla="*/ 0 w 742950"/>
              <a:gd name="connsiteY0" fmla="*/ 76200 h 76200"/>
              <a:gd name="connsiteX1" fmla="*/ 352425 w 742950"/>
              <a:gd name="connsiteY1" fmla="*/ 0 h 76200"/>
              <a:gd name="connsiteX2" fmla="*/ 742950 w 742950"/>
              <a:gd name="connsiteY2" fmla="*/ 0 h 76200"/>
              <a:gd name="connsiteX0" fmla="*/ 0 w 742950"/>
              <a:gd name="connsiteY0" fmla="*/ 81844 h 81844"/>
              <a:gd name="connsiteX1" fmla="*/ 352425 w 742950"/>
              <a:gd name="connsiteY1" fmla="*/ 5644 h 81844"/>
              <a:gd name="connsiteX2" fmla="*/ 742950 w 742950"/>
              <a:gd name="connsiteY2" fmla="*/ 5644 h 81844"/>
              <a:gd name="connsiteX0" fmla="*/ 0 w 742950"/>
              <a:gd name="connsiteY0" fmla="*/ 84666 h 84666"/>
              <a:gd name="connsiteX1" fmla="*/ 352425 w 742950"/>
              <a:gd name="connsiteY1" fmla="*/ 8466 h 84666"/>
              <a:gd name="connsiteX2" fmla="*/ 742950 w 742950"/>
              <a:gd name="connsiteY2" fmla="*/ 8466 h 84666"/>
              <a:gd name="connsiteX0" fmla="*/ 0 w 742950"/>
              <a:gd name="connsiteY0" fmla="*/ 84666 h 84666"/>
              <a:gd name="connsiteX1" fmla="*/ 352425 w 742950"/>
              <a:gd name="connsiteY1" fmla="*/ 8466 h 84666"/>
              <a:gd name="connsiteX2" fmla="*/ 742950 w 742950"/>
              <a:gd name="connsiteY2" fmla="*/ 8466 h 84666"/>
              <a:gd name="connsiteX0" fmla="*/ 0 w 742950"/>
              <a:gd name="connsiteY0" fmla="*/ 89323 h 89323"/>
              <a:gd name="connsiteX1" fmla="*/ 352425 w 742950"/>
              <a:gd name="connsiteY1" fmla="*/ 13123 h 89323"/>
              <a:gd name="connsiteX2" fmla="*/ 742950 w 742950"/>
              <a:gd name="connsiteY2" fmla="*/ 13123 h 89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950" h="89323">
                <a:moveTo>
                  <a:pt x="0" y="89323"/>
                </a:moveTo>
                <a:cubicBezTo>
                  <a:pt x="63500" y="67098"/>
                  <a:pt x="196850" y="32173"/>
                  <a:pt x="352425" y="13123"/>
                </a:cubicBezTo>
                <a:cubicBezTo>
                  <a:pt x="508000" y="-5927"/>
                  <a:pt x="612775" y="-2752"/>
                  <a:pt x="742950" y="13123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tailEnd type="triangle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6366373">
            <a:off x="5528928" y="3708793"/>
            <a:ext cx="742950" cy="89323"/>
          </a:xfrm>
          <a:custGeom>
            <a:avLst/>
            <a:gdLst>
              <a:gd name="connsiteX0" fmla="*/ 0 w 742950"/>
              <a:gd name="connsiteY0" fmla="*/ 76200 h 76200"/>
              <a:gd name="connsiteX1" fmla="*/ 352425 w 742950"/>
              <a:gd name="connsiteY1" fmla="*/ 0 h 76200"/>
              <a:gd name="connsiteX2" fmla="*/ 742950 w 742950"/>
              <a:gd name="connsiteY2" fmla="*/ 0 h 76200"/>
              <a:gd name="connsiteX0" fmla="*/ 0 w 742950"/>
              <a:gd name="connsiteY0" fmla="*/ 81844 h 81844"/>
              <a:gd name="connsiteX1" fmla="*/ 352425 w 742950"/>
              <a:gd name="connsiteY1" fmla="*/ 5644 h 81844"/>
              <a:gd name="connsiteX2" fmla="*/ 742950 w 742950"/>
              <a:gd name="connsiteY2" fmla="*/ 5644 h 81844"/>
              <a:gd name="connsiteX0" fmla="*/ 0 w 742950"/>
              <a:gd name="connsiteY0" fmla="*/ 84666 h 84666"/>
              <a:gd name="connsiteX1" fmla="*/ 352425 w 742950"/>
              <a:gd name="connsiteY1" fmla="*/ 8466 h 84666"/>
              <a:gd name="connsiteX2" fmla="*/ 742950 w 742950"/>
              <a:gd name="connsiteY2" fmla="*/ 8466 h 84666"/>
              <a:gd name="connsiteX0" fmla="*/ 0 w 742950"/>
              <a:gd name="connsiteY0" fmla="*/ 84666 h 84666"/>
              <a:gd name="connsiteX1" fmla="*/ 352425 w 742950"/>
              <a:gd name="connsiteY1" fmla="*/ 8466 h 84666"/>
              <a:gd name="connsiteX2" fmla="*/ 742950 w 742950"/>
              <a:gd name="connsiteY2" fmla="*/ 8466 h 84666"/>
              <a:gd name="connsiteX0" fmla="*/ 0 w 742950"/>
              <a:gd name="connsiteY0" fmla="*/ 89323 h 89323"/>
              <a:gd name="connsiteX1" fmla="*/ 352425 w 742950"/>
              <a:gd name="connsiteY1" fmla="*/ 13123 h 89323"/>
              <a:gd name="connsiteX2" fmla="*/ 742950 w 742950"/>
              <a:gd name="connsiteY2" fmla="*/ 13123 h 89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950" h="89323">
                <a:moveTo>
                  <a:pt x="0" y="89323"/>
                </a:moveTo>
                <a:cubicBezTo>
                  <a:pt x="63500" y="67098"/>
                  <a:pt x="196850" y="32173"/>
                  <a:pt x="352425" y="13123"/>
                </a:cubicBezTo>
                <a:cubicBezTo>
                  <a:pt x="508000" y="-5927"/>
                  <a:pt x="612775" y="-2752"/>
                  <a:pt x="742950" y="13123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tailEnd type="triangle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1921508">
            <a:off x="3393680" y="5549762"/>
            <a:ext cx="742950" cy="89323"/>
          </a:xfrm>
          <a:custGeom>
            <a:avLst/>
            <a:gdLst>
              <a:gd name="connsiteX0" fmla="*/ 0 w 742950"/>
              <a:gd name="connsiteY0" fmla="*/ 76200 h 76200"/>
              <a:gd name="connsiteX1" fmla="*/ 352425 w 742950"/>
              <a:gd name="connsiteY1" fmla="*/ 0 h 76200"/>
              <a:gd name="connsiteX2" fmla="*/ 742950 w 742950"/>
              <a:gd name="connsiteY2" fmla="*/ 0 h 76200"/>
              <a:gd name="connsiteX0" fmla="*/ 0 w 742950"/>
              <a:gd name="connsiteY0" fmla="*/ 81844 h 81844"/>
              <a:gd name="connsiteX1" fmla="*/ 352425 w 742950"/>
              <a:gd name="connsiteY1" fmla="*/ 5644 h 81844"/>
              <a:gd name="connsiteX2" fmla="*/ 742950 w 742950"/>
              <a:gd name="connsiteY2" fmla="*/ 5644 h 81844"/>
              <a:gd name="connsiteX0" fmla="*/ 0 w 742950"/>
              <a:gd name="connsiteY0" fmla="*/ 84666 h 84666"/>
              <a:gd name="connsiteX1" fmla="*/ 352425 w 742950"/>
              <a:gd name="connsiteY1" fmla="*/ 8466 h 84666"/>
              <a:gd name="connsiteX2" fmla="*/ 742950 w 742950"/>
              <a:gd name="connsiteY2" fmla="*/ 8466 h 84666"/>
              <a:gd name="connsiteX0" fmla="*/ 0 w 742950"/>
              <a:gd name="connsiteY0" fmla="*/ 84666 h 84666"/>
              <a:gd name="connsiteX1" fmla="*/ 352425 w 742950"/>
              <a:gd name="connsiteY1" fmla="*/ 8466 h 84666"/>
              <a:gd name="connsiteX2" fmla="*/ 742950 w 742950"/>
              <a:gd name="connsiteY2" fmla="*/ 8466 h 84666"/>
              <a:gd name="connsiteX0" fmla="*/ 0 w 742950"/>
              <a:gd name="connsiteY0" fmla="*/ 89323 h 89323"/>
              <a:gd name="connsiteX1" fmla="*/ 352425 w 742950"/>
              <a:gd name="connsiteY1" fmla="*/ 13123 h 89323"/>
              <a:gd name="connsiteX2" fmla="*/ 742950 w 742950"/>
              <a:gd name="connsiteY2" fmla="*/ 13123 h 89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950" h="89323">
                <a:moveTo>
                  <a:pt x="0" y="89323"/>
                </a:moveTo>
                <a:cubicBezTo>
                  <a:pt x="63500" y="67098"/>
                  <a:pt x="196850" y="32173"/>
                  <a:pt x="352425" y="13123"/>
                </a:cubicBezTo>
                <a:cubicBezTo>
                  <a:pt x="508000" y="-5927"/>
                  <a:pt x="612775" y="-2752"/>
                  <a:pt x="742950" y="13123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tailEnd type="triangle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7886543">
            <a:off x="2121446" y="3347512"/>
            <a:ext cx="742950" cy="89323"/>
          </a:xfrm>
          <a:custGeom>
            <a:avLst/>
            <a:gdLst>
              <a:gd name="connsiteX0" fmla="*/ 0 w 742950"/>
              <a:gd name="connsiteY0" fmla="*/ 76200 h 76200"/>
              <a:gd name="connsiteX1" fmla="*/ 352425 w 742950"/>
              <a:gd name="connsiteY1" fmla="*/ 0 h 76200"/>
              <a:gd name="connsiteX2" fmla="*/ 742950 w 742950"/>
              <a:gd name="connsiteY2" fmla="*/ 0 h 76200"/>
              <a:gd name="connsiteX0" fmla="*/ 0 w 742950"/>
              <a:gd name="connsiteY0" fmla="*/ 81844 h 81844"/>
              <a:gd name="connsiteX1" fmla="*/ 352425 w 742950"/>
              <a:gd name="connsiteY1" fmla="*/ 5644 h 81844"/>
              <a:gd name="connsiteX2" fmla="*/ 742950 w 742950"/>
              <a:gd name="connsiteY2" fmla="*/ 5644 h 81844"/>
              <a:gd name="connsiteX0" fmla="*/ 0 w 742950"/>
              <a:gd name="connsiteY0" fmla="*/ 84666 h 84666"/>
              <a:gd name="connsiteX1" fmla="*/ 352425 w 742950"/>
              <a:gd name="connsiteY1" fmla="*/ 8466 h 84666"/>
              <a:gd name="connsiteX2" fmla="*/ 742950 w 742950"/>
              <a:gd name="connsiteY2" fmla="*/ 8466 h 84666"/>
              <a:gd name="connsiteX0" fmla="*/ 0 w 742950"/>
              <a:gd name="connsiteY0" fmla="*/ 84666 h 84666"/>
              <a:gd name="connsiteX1" fmla="*/ 352425 w 742950"/>
              <a:gd name="connsiteY1" fmla="*/ 8466 h 84666"/>
              <a:gd name="connsiteX2" fmla="*/ 742950 w 742950"/>
              <a:gd name="connsiteY2" fmla="*/ 8466 h 84666"/>
              <a:gd name="connsiteX0" fmla="*/ 0 w 742950"/>
              <a:gd name="connsiteY0" fmla="*/ 89323 h 89323"/>
              <a:gd name="connsiteX1" fmla="*/ 352425 w 742950"/>
              <a:gd name="connsiteY1" fmla="*/ 13123 h 89323"/>
              <a:gd name="connsiteX2" fmla="*/ 742950 w 742950"/>
              <a:gd name="connsiteY2" fmla="*/ 13123 h 89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950" h="89323">
                <a:moveTo>
                  <a:pt x="0" y="89323"/>
                </a:moveTo>
                <a:cubicBezTo>
                  <a:pt x="63500" y="67098"/>
                  <a:pt x="196850" y="32173"/>
                  <a:pt x="352425" y="13123"/>
                </a:cubicBezTo>
                <a:cubicBezTo>
                  <a:pt x="508000" y="-5927"/>
                  <a:pt x="612775" y="-2752"/>
                  <a:pt x="742950" y="13123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tailEnd type="triangle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588699" y="2495739"/>
            <a:ext cx="205468" cy="205468"/>
          </a:xfrm>
          <a:prstGeom prst="ellipse">
            <a:avLst/>
          </a:prstGeom>
          <a:solidFill>
            <a:srgbClr val="00A0A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69" name="Freeform 68"/>
          <p:cNvSpPr/>
          <p:nvPr/>
        </p:nvSpPr>
        <p:spPr>
          <a:xfrm flipH="1">
            <a:off x="1414398" y="5187302"/>
            <a:ext cx="970728" cy="232913"/>
          </a:xfrm>
          <a:custGeom>
            <a:avLst/>
            <a:gdLst>
              <a:gd name="connsiteX0" fmla="*/ 3010619 w 3010619"/>
              <a:gd name="connsiteY0" fmla="*/ 232913 h 232913"/>
              <a:gd name="connsiteX1" fmla="*/ 3010619 w 3010619"/>
              <a:gd name="connsiteY1" fmla="*/ 0 h 232913"/>
              <a:gd name="connsiteX2" fmla="*/ 0 w 3010619"/>
              <a:gd name="connsiteY2" fmla="*/ 0 h 23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0619" h="232913">
                <a:moveTo>
                  <a:pt x="3010619" y="232913"/>
                </a:moveTo>
                <a:lnTo>
                  <a:pt x="3010619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A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160607" y="5103664"/>
            <a:ext cx="205468" cy="205468"/>
          </a:xfrm>
          <a:prstGeom prst="ellipse">
            <a:avLst/>
          </a:prstGeom>
          <a:solidFill>
            <a:srgbClr val="00A0A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39263" y="3916194"/>
            <a:ext cx="1703228" cy="1946507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A0A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800" dirty="0" err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2" name="Freeform 71"/>
          <p:cNvSpPr/>
          <p:nvPr/>
        </p:nvSpPr>
        <p:spPr>
          <a:xfrm>
            <a:off x="6061775" y="5353586"/>
            <a:ext cx="961492" cy="232913"/>
          </a:xfrm>
          <a:custGeom>
            <a:avLst/>
            <a:gdLst>
              <a:gd name="connsiteX0" fmla="*/ 3010619 w 3010619"/>
              <a:gd name="connsiteY0" fmla="*/ 232913 h 232913"/>
              <a:gd name="connsiteX1" fmla="*/ 3010619 w 3010619"/>
              <a:gd name="connsiteY1" fmla="*/ 0 h 232913"/>
              <a:gd name="connsiteX2" fmla="*/ 0 w 3010619"/>
              <a:gd name="connsiteY2" fmla="*/ 0 h 23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0619" h="232913">
                <a:moveTo>
                  <a:pt x="3010619" y="232913"/>
                </a:moveTo>
                <a:lnTo>
                  <a:pt x="3010619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A2B5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856307" y="5246539"/>
            <a:ext cx="205468" cy="205468"/>
          </a:xfrm>
          <a:prstGeom prst="ellipse">
            <a:avLst/>
          </a:prstGeom>
          <a:solidFill>
            <a:srgbClr val="A2B52D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75" name="Freeform 74"/>
          <p:cNvSpPr/>
          <p:nvPr/>
        </p:nvSpPr>
        <p:spPr>
          <a:xfrm>
            <a:off x="6026989" y="2276478"/>
            <a:ext cx="961492" cy="232913"/>
          </a:xfrm>
          <a:custGeom>
            <a:avLst/>
            <a:gdLst>
              <a:gd name="connsiteX0" fmla="*/ 3010619 w 3010619"/>
              <a:gd name="connsiteY0" fmla="*/ 232913 h 232913"/>
              <a:gd name="connsiteX1" fmla="*/ 3010619 w 3010619"/>
              <a:gd name="connsiteY1" fmla="*/ 0 h 232913"/>
              <a:gd name="connsiteX2" fmla="*/ 0 w 3010619"/>
              <a:gd name="connsiteY2" fmla="*/ 0 h 23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0619" h="232913">
                <a:moveTo>
                  <a:pt x="3010619" y="232913"/>
                </a:moveTo>
                <a:lnTo>
                  <a:pt x="3010619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E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873648" y="2165945"/>
            <a:ext cx="205468" cy="205468"/>
          </a:xfrm>
          <a:prstGeom prst="ellipse">
            <a:avLst/>
          </a:prstGeom>
          <a:solidFill>
            <a:srgbClr val="E3C800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272579" y="1148267"/>
            <a:ext cx="2549598" cy="222671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E3C8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800" dirty="0" err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" name="Freeform 5"/>
          <p:cNvSpPr>
            <a:spLocks/>
          </p:cNvSpPr>
          <p:nvPr/>
        </p:nvSpPr>
        <p:spPr bwMode="auto">
          <a:xfrm>
            <a:off x="3215075" y="3266424"/>
            <a:ext cx="376281" cy="143246"/>
          </a:xfrm>
          <a:custGeom>
            <a:avLst/>
            <a:gdLst>
              <a:gd name="T0" fmla="*/ 251 w 304"/>
              <a:gd name="T1" fmla="*/ 18 h 116"/>
              <a:gd name="T2" fmla="*/ 215 w 304"/>
              <a:gd name="T3" fmla="*/ 0 h 116"/>
              <a:gd name="T4" fmla="*/ 167 w 304"/>
              <a:gd name="T5" fmla="*/ 57 h 116"/>
              <a:gd name="T6" fmla="*/ 164 w 304"/>
              <a:gd name="T7" fmla="*/ 15 h 116"/>
              <a:gd name="T8" fmla="*/ 140 w 304"/>
              <a:gd name="T9" fmla="*/ 15 h 116"/>
              <a:gd name="T10" fmla="*/ 137 w 304"/>
              <a:gd name="T11" fmla="*/ 57 h 116"/>
              <a:gd name="T12" fmla="*/ 90 w 304"/>
              <a:gd name="T13" fmla="*/ 0 h 116"/>
              <a:gd name="T14" fmla="*/ 53 w 304"/>
              <a:gd name="T15" fmla="*/ 18 h 116"/>
              <a:gd name="T16" fmla="*/ 0 w 304"/>
              <a:gd name="T17" fmla="*/ 116 h 116"/>
              <a:gd name="T18" fmla="*/ 304 w 304"/>
              <a:gd name="T19" fmla="*/ 116 h 116"/>
              <a:gd name="T20" fmla="*/ 251 w 304"/>
              <a:gd name="T21" fmla="*/ 18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04" h="116">
                <a:moveTo>
                  <a:pt x="251" y="18"/>
                </a:moveTo>
                <a:cubicBezTo>
                  <a:pt x="242" y="14"/>
                  <a:pt x="226" y="6"/>
                  <a:pt x="215" y="0"/>
                </a:cubicBezTo>
                <a:cubicBezTo>
                  <a:pt x="167" y="57"/>
                  <a:pt x="167" y="57"/>
                  <a:pt x="167" y="57"/>
                </a:cubicBezTo>
                <a:cubicBezTo>
                  <a:pt x="164" y="15"/>
                  <a:pt x="164" y="15"/>
                  <a:pt x="164" y="15"/>
                </a:cubicBezTo>
                <a:cubicBezTo>
                  <a:pt x="140" y="15"/>
                  <a:pt x="140" y="15"/>
                  <a:pt x="140" y="15"/>
                </a:cubicBezTo>
                <a:cubicBezTo>
                  <a:pt x="137" y="57"/>
                  <a:pt x="137" y="57"/>
                  <a:pt x="137" y="57"/>
                </a:cubicBezTo>
                <a:cubicBezTo>
                  <a:pt x="90" y="0"/>
                  <a:pt x="90" y="0"/>
                  <a:pt x="90" y="0"/>
                </a:cubicBezTo>
                <a:cubicBezTo>
                  <a:pt x="78" y="6"/>
                  <a:pt x="62" y="14"/>
                  <a:pt x="53" y="18"/>
                </a:cubicBezTo>
                <a:cubicBezTo>
                  <a:pt x="8" y="39"/>
                  <a:pt x="0" y="116"/>
                  <a:pt x="0" y="116"/>
                </a:cubicBezTo>
                <a:cubicBezTo>
                  <a:pt x="304" y="116"/>
                  <a:pt x="304" y="116"/>
                  <a:pt x="304" y="116"/>
                </a:cubicBezTo>
                <a:cubicBezTo>
                  <a:pt x="304" y="116"/>
                  <a:pt x="296" y="39"/>
                  <a:pt x="251" y="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6"/>
          <p:cNvSpPr>
            <a:spLocks/>
          </p:cNvSpPr>
          <p:nvPr/>
        </p:nvSpPr>
        <p:spPr bwMode="auto">
          <a:xfrm>
            <a:off x="3290850" y="3016262"/>
            <a:ext cx="225250" cy="231478"/>
          </a:xfrm>
          <a:custGeom>
            <a:avLst/>
            <a:gdLst>
              <a:gd name="T0" fmla="*/ 171 w 182"/>
              <a:gd name="T1" fmla="*/ 101 h 187"/>
              <a:gd name="T2" fmla="*/ 173 w 182"/>
              <a:gd name="T3" fmla="*/ 82 h 187"/>
              <a:gd name="T4" fmla="*/ 91 w 182"/>
              <a:gd name="T5" fmla="*/ 0 h 187"/>
              <a:gd name="T6" fmla="*/ 9 w 182"/>
              <a:gd name="T7" fmla="*/ 82 h 187"/>
              <a:gd name="T8" fmla="*/ 11 w 182"/>
              <a:gd name="T9" fmla="*/ 101 h 187"/>
              <a:gd name="T10" fmla="*/ 1 w 182"/>
              <a:gd name="T11" fmla="*/ 122 h 187"/>
              <a:gd name="T12" fmla="*/ 31 w 182"/>
              <a:gd name="T13" fmla="*/ 150 h 187"/>
              <a:gd name="T14" fmla="*/ 91 w 182"/>
              <a:gd name="T15" fmla="*/ 187 h 187"/>
              <a:gd name="T16" fmla="*/ 151 w 182"/>
              <a:gd name="T17" fmla="*/ 150 h 187"/>
              <a:gd name="T18" fmla="*/ 181 w 182"/>
              <a:gd name="T19" fmla="*/ 122 h 187"/>
              <a:gd name="T20" fmla="*/ 171 w 182"/>
              <a:gd name="T21" fmla="*/ 101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2" h="187">
                <a:moveTo>
                  <a:pt x="171" y="101"/>
                </a:moveTo>
                <a:cubicBezTo>
                  <a:pt x="173" y="95"/>
                  <a:pt x="173" y="88"/>
                  <a:pt x="173" y="82"/>
                </a:cubicBezTo>
                <a:cubicBezTo>
                  <a:pt x="173" y="37"/>
                  <a:pt x="136" y="0"/>
                  <a:pt x="91" y="0"/>
                </a:cubicBezTo>
                <a:cubicBezTo>
                  <a:pt x="46" y="0"/>
                  <a:pt x="9" y="37"/>
                  <a:pt x="9" y="82"/>
                </a:cubicBezTo>
                <a:cubicBezTo>
                  <a:pt x="9" y="88"/>
                  <a:pt x="9" y="95"/>
                  <a:pt x="11" y="101"/>
                </a:cubicBezTo>
                <a:cubicBezTo>
                  <a:pt x="6" y="105"/>
                  <a:pt x="0" y="111"/>
                  <a:pt x="1" y="122"/>
                </a:cubicBezTo>
                <a:cubicBezTo>
                  <a:pt x="3" y="135"/>
                  <a:pt x="14" y="146"/>
                  <a:pt x="31" y="150"/>
                </a:cubicBezTo>
                <a:cubicBezTo>
                  <a:pt x="45" y="171"/>
                  <a:pt x="66" y="187"/>
                  <a:pt x="91" y="187"/>
                </a:cubicBezTo>
                <a:cubicBezTo>
                  <a:pt x="116" y="187"/>
                  <a:pt x="137" y="171"/>
                  <a:pt x="151" y="150"/>
                </a:cubicBezTo>
                <a:cubicBezTo>
                  <a:pt x="168" y="146"/>
                  <a:pt x="179" y="135"/>
                  <a:pt x="181" y="122"/>
                </a:cubicBezTo>
                <a:cubicBezTo>
                  <a:pt x="182" y="111"/>
                  <a:pt x="176" y="105"/>
                  <a:pt x="171" y="1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0"/>
          <p:cNvSpPr>
            <a:spLocks noEditPoints="1"/>
          </p:cNvSpPr>
          <p:nvPr/>
        </p:nvSpPr>
        <p:spPr bwMode="auto">
          <a:xfrm>
            <a:off x="3348878" y="2830979"/>
            <a:ext cx="108676" cy="117850"/>
          </a:xfrm>
          <a:custGeom>
            <a:avLst/>
            <a:gdLst>
              <a:gd name="T0" fmla="*/ 97 w 194"/>
              <a:gd name="T1" fmla="*/ 0 h 210"/>
              <a:gd name="T2" fmla="*/ 0 w 194"/>
              <a:gd name="T3" fmla="*/ 96 h 210"/>
              <a:gd name="T4" fmla="*/ 29 w 194"/>
              <a:gd name="T5" fmla="*/ 165 h 210"/>
              <a:gd name="T6" fmla="*/ 56 w 194"/>
              <a:gd name="T7" fmla="*/ 210 h 210"/>
              <a:gd name="T8" fmla="*/ 138 w 194"/>
              <a:gd name="T9" fmla="*/ 210 h 210"/>
              <a:gd name="T10" fmla="*/ 165 w 194"/>
              <a:gd name="T11" fmla="*/ 165 h 210"/>
              <a:gd name="T12" fmla="*/ 194 w 194"/>
              <a:gd name="T13" fmla="*/ 96 h 210"/>
              <a:gd name="T14" fmla="*/ 97 w 194"/>
              <a:gd name="T15" fmla="*/ 0 h 210"/>
              <a:gd name="T16" fmla="*/ 97 w 194"/>
              <a:gd name="T17" fmla="*/ 33 h 210"/>
              <a:gd name="T18" fmla="*/ 33 w 194"/>
              <a:gd name="T19" fmla="*/ 96 h 210"/>
              <a:gd name="T20" fmla="*/ 26 w 194"/>
              <a:gd name="T21" fmla="*/ 104 h 210"/>
              <a:gd name="T22" fmla="*/ 18 w 194"/>
              <a:gd name="T23" fmla="*/ 96 h 210"/>
              <a:gd name="T24" fmla="*/ 97 w 194"/>
              <a:gd name="T25" fmla="*/ 17 h 210"/>
              <a:gd name="T26" fmla="*/ 105 w 194"/>
              <a:gd name="T27" fmla="*/ 25 h 210"/>
              <a:gd name="T28" fmla="*/ 97 w 194"/>
              <a:gd name="T29" fmla="*/ 33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4" h="210">
                <a:moveTo>
                  <a:pt x="97" y="0"/>
                </a:moveTo>
                <a:cubicBezTo>
                  <a:pt x="44" y="0"/>
                  <a:pt x="0" y="43"/>
                  <a:pt x="0" y="96"/>
                </a:cubicBezTo>
                <a:cubicBezTo>
                  <a:pt x="0" y="122"/>
                  <a:pt x="10" y="147"/>
                  <a:pt x="29" y="165"/>
                </a:cubicBezTo>
                <a:cubicBezTo>
                  <a:pt x="53" y="189"/>
                  <a:pt x="54" y="198"/>
                  <a:pt x="56" y="210"/>
                </a:cubicBezTo>
                <a:cubicBezTo>
                  <a:pt x="138" y="210"/>
                  <a:pt x="138" y="210"/>
                  <a:pt x="138" y="210"/>
                </a:cubicBezTo>
                <a:cubicBezTo>
                  <a:pt x="140" y="198"/>
                  <a:pt x="141" y="189"/>
                  <a:pt x="165" y="165"/>
                </a:cubicBezTo>
                <a:cubicBezTo>
                  <a:pt x="184" y="147"/>
                  <a:pt x="194" y="122"/>
                  <a:pt x="194" y="96"/>
                </a:cubicBezTo>
                <a:cubicBezTo>
                  <a:pt x="194" y="43"/>
                  <a:pt x="150" y="0"/>
                  <a:pt x="97" y="0"/>
                </a:cubicBezTo>
                <a:close/>
                <a:moveTo>
                  <a:pt x="97" y="33"/>
                </a:moveTo>
                <a:cubicBezTo>
                  <a:pt x="62" y="33"/>
                  <a:pt x="33" y="61"/>
                  <a:pt x="33" y="96"/>
                </a:cubicBezTo>
                <a:cubicBezTo>
                  <a:pt x="33" y="101"/>
                  <a:pt x="30" y="104"/>
                  <a:pt x="26" y="104"/>
                </a:cubicBezTo>
                <a:cubicBezTo>
                  <a:pt x="21" y="104"/>
                  <a:pt x="18" y="101"/>
                  <a:pt x="18" y="96"/>
                </a:cubicBezTo>
                <a:cubicBezTo>
                  <a:pt x="18" y="53"/>
                  <a:pt x="53" y="17"/>
                  <a:pt x="97" y="17"/>
                </a:cubicBezTo>
                <a:cubicBezTo>
                  <a:pt x="101" y="17"/>
                  <a:pt x="105" y="21"/>
                  <a:pt x="105" y="25"/>
                </a:cubicBezTo>
                <a:cubicBezTo>
                  <a:pt x="105" y="29"/>
                  <a:pt x="101" y="33"/>
                  <a:pt x="97" y="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1"/>
          <p:cNvSpPr>
            <a:spLocks/>
          </p:cNvSpPr>
          <p:nvPr/>
        </p:nvSpPr>
        <p:spPr bwMode="auto">
          <a:xfrm>
            <a:off x="3380163" y="2955415"/>
            <a:ext cx="46105" cy="38107"/>
          </a:xfrm>
          <a:custGeom>
            <a:avLst/>
            <a:gdLst>
              <a:gd name="T0" fmla="*/ 0 w 82"/>
              <a:gd name="T1" fmla="*/ 0 h 68"/>
              <a:gd name="T2" fmla="*/ 0 w 82"/>
              <a:gd name="T3" fmla="*/ 27 h 68"/>
              <a:gd name="T4" fmla="*/ 41 w 82"/>
              <a:gd name="T5" fmla="*/ 68 h 68"/>
              <a:gd name="T6" fmla="*/ 82 w 82"/>
              <a:gd name="T7" fmla="*/ 27 h 68"/>
              <a:gd name="T8" fmla="*/ 82 w 82"/>
              <a:gd name="T9" fmla="*/ 0 h 68"/>
              <a:gd name="T10" fmla="*/ 0 w 82"/>
              <a:gd name="T11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" h="68">
                <a:moveTo>
                  <a:pt x="0" y="0"/>
                </a:moveTo>
                <a:cubicBezTo>
                  <a:pt x="0" y="27"/>
                  <a:pt x="0" y="27"/>
                  <a:pt x="0" y="27"/>
                </a:cubicBezTo>
                <a:cubicBezTo>
                  <a:pt x="0" y="50"/>
                  <a:pt x="18" y="68"/>
                  <a:pt x="41" y="68"/>
                </a:cubicBezTo>
                <a:cubicBezTo>
                  <a:pt x="64" y="68"/>
                  <a:pt x="82" y="50"/>
                  <a:pt x="82" y="27"/>
                </a:cubicBezTo>
                <a:cubicBezTo>
                  <a:pt x="82" y="0"/>
                  <a:pt x="82" y="0"/>
                  <a:pt x="82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2"/>
          <p:cNvSpPr>
            <a:spLocks/>
          </p:cNvSpPr>
          <p:nvPr/>
        </p:nvSpPr>
        <p:spPr bwMode="auto">
          <a:xfrm>
            <a:off x="3448615" y="2817570"/>
            <a:ext cx="21876" cy="21876"/>
          </a:xfrm>
          <a:custGeom>
            <a:avLst/>
            <a:gdLst>
              <a:gd name="T0" fmla="*/ 29 w 93"/>
              <a:gd name="T1" fmla="*/ 93 h 93"/>
              <a:gd name="T2" fmla="*/ 0 w 93"/>
              <a:gd name="T3" fmla="*/ 64 h 93"/>
              <a:gd name="T4" fmla="*/ 64 w 93"/>
              <a:gd name="T5" fmla="*/ 0 h 93"/>
              <a:gd name="T6" fmla="*/ 93 w 93"/>
              <a:gd name="T7" fmla="*/ 28 h 93"/>
              <a:gd name="T8" fmla="*/ 29 w 93"/>
              <a:gd name="T9" fmla="*/ 93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93">
                <a:moveTo>
                  <a:pt x="29" y="93"/>
                </a:moveTo>
                <a:lnTo>
                  <a:pt x="0" y="64"/>
                </a:lnTo>
                <a:lnTo>
                  <a:pt x="64" y="0"/>
                </a:lnTo>
                <a:lnTo>
                  <a:pt x="93" y="28"/>
                </a:lnTo>
                <a:lnTo>
                  <a:pt x="29" y="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3472138" y="2880377"/>
            <a:ext cx="21876" cy="94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14"/>
          <p:cNvSpPr>
            <a:spLocks/>
          </p:cNvSpPr>
          <p:nvPr/>
        </p:nvSpPr>
        <p:spPr bwMode="auto">
          <a:xfrm>
            <a:off x="3448615" y="2930716"/>
            <a:ext cx="21876" cy="21876"/>
          </a:xfrm>
          <a:custGeom>
            <a:avLst/>
            <a:gdLst>
              <a:gd name="T0" fmla="*/ 64 w 93"/>
              <a:gd name="T1" fmla="*/ 93 h 93"/>
              <a:gd name="T2" fmla="*/ 0 w 93"/>
              <a:gd name="T3" fmla="*/ 29 h 93"/>
              <a:gd name="T4" fmla="*/ 29 w 93"/>
              <a:gd name="T5" fmla="*/ 0 h 93"/>
              <a:gd name="T6" fmla="*/ 93 w 93"/>
              <a:gd name="T7" fmla="*/ 65 h 93"/>
              <a:gd name="T8" fmla="*/ 64 w 93"/>
              <a:gd name="T9" fmla="*/ 93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93">
                <a:moveTo>
                  <a:pt x="64" y="93"/>
                </a:moveTo>
                <a:lnTo>
                  <a:pt x="0" y="29"/>
                </a:lnTo>
                <a:lnTo>
                  <a:pt x="29" y="0"/>
                </a:lnTo>
                <a:lnTo>
                  <a:pt x="93" y="65"/>
                </a:lnTo>
                <a:lnTo>
                  <a:pt x="64" y="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5"/>
          <p:cNvSpPr>
            <a:spLocks/>
          </p:cNvSpPr>
          <p:nvPr/>
        </p:nvSpPr>
        <p:spPr bwMode="auto">
          <a:xfrm>
            <a:off x="3335940" y="2930716"/>
            <a:ext cx="21876" cy="21876"/>
          </a:xfrm>
          <a:custGeom>
            <a:avLst/>
            <a:gdLst>
              <a:gd name="T0" fmla="*/ 29 w 93"/>
              <a:gd name="T1" fmla="*/ 93 h 93"/>
              <a:gd name="T2" fmla="*/ 0 w 93"/>
              <a:gd name="T3" fmla="*/ 65 h 93"/>
              <a:gd name="T4" fmla="*/ 64 w 93"/>
              <a:gd name="T5" fmla="*/ 0 h 93"/>
              <a:gd name="T6" fmla="*/ 93 w 93"/>
              <a:gd name="T7" fmla="*/ 29 h 93"/>
              <a:gd name="T8" fmla="*/ 29 w 93"/>
              <a:gd name="T9" fmla="*/ 93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93">
                <a:moveTo>
                  <a:pt x="29" y="93"/>
                </a:moveTo>
                <a:lnTo>
                  <a:pt x="0" y="65"/>
                </a:lnTo>
                <a:lnTo>
                  <a:pt x="64" y="0"/>
                </a:lnTo>
                <a:lnTo>
                  <a:pt x="93" y="29"/>
                </a:lnTo>
                <a:lnTo>
                  <a:pt x="29" y="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3312417" y="2880377"/>
            <a:ext cx="21876" cy="94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17"/>
          <p:cNvSpPr>
            <a:spLocks/>
          </p:cNvSpPr>
          <p:nvPr/>
        </p:nvSpPr>
        <p:spPr bwMode="auto">
          <a:xfrm>
            <a:off x="3335940" y="2817570"/>
            <a:ext cx="21876" cy="21876"/>
          </a:xfrm>
          <a:custGeom>
            <a:avLst/>
            <a:gdLst>
              <a:gd name="T0" fmla="*/ 64 w 93"/>
              <a:gd name="T1" fmla="*/ 93 h 93"/>
              <a:gd name="T2" fmla="*/ 0 w 93"/>
              <a:gd name="T3" fmla="*/ 28 h 93"/>
              <a:gd name="T4" fmla="*/ 29 w 93"/>
              <a:gd name="T5" fmla="*/ 0 h 93"/>
              <a:gd name="T6" fmla="*/ 93 w 93"/>
              <a:gd name="T7" fmla="*/ 64 h 93"/>
              <a:gd name="T8" fmla="*/ 64 w 93"/>
              <a:gd name="T9" fmla="*/ 93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93">
                <a:moveTo>
                  <a:pt x="64" y="93"/>
                </a:moveTo>
                <a:lnTo>
                  <a:pt x="0" y="28"/>
                </a:lnTo>
                <a:lnTo>
                  <a:pt x="29" y="0"/>
                </a:lnTo>
                <a:lnTo>
                  <a:pt x="93" y="64"/>
                </a:lnTo>
                <a:lnTo>
                  <a:pt x="64" y="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18"/>
          <p:cNvSpPr>
            <a:spLocks noChangeArrowheads="1"/>
          </p:cNvSpPr>
          <p:nvPr/>
        </p:nvSpPr>
        <p:spPr bwMode="auto">
          <a:xfrm>
            <a:off x="3398746" y="2794518"/>
            <a:ext cx="8939" cy="2140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22"/>
          <p:cNvSpPr>
            <a:spLocks/>
          </p:cNvSpPr>
          <p:nvPr/>
        </p:nvSpPr>
        <p:spPr bwMode="auto">
          <a:xfrm>
            <a:off x="2750824" y="4778757"/>
            <a:ext cx="541583" cy="206521"/>
          </a:xfrm>
          <a:custGeom>
            <a:avLst/>
            <a:gdLst>
              <a:gd name="T0" fmla="*/ 220 w 266"/>
              <a:gd name="T1" fmla="*/ 15 h 101"/>
              <a:gd name="T2" fmla="*/ 188 w 266"/>
              <a:gd name="T3" fmla="*/ 0 h 101"/>
              <a:gd name="T4" fmla="*/ 147 w 266"/>
              <a:gd name="T5" fmla="*/ 49 h 101"/>
              <a:gd name="T6" fmla="*/ 143 w 266"/>
              <a:gd name="T7" fmla="*/ 13 h 101"/>
              <a:gd name="T8" fmla="*/ 123 w 266"/>
              <a:gd name="T9" fmla="*/ 13 h 101"/>
              <a:gd name="T10" fmla="*/ 119 w 266"/>
              <a:gd name="T11" fmla="*/ 49 h 101"/>
              <a:gd name="T12" fmla="*/ 78 w 266"/>
              <a:gd name="T13" fmla="*/ 0 h 101"/>
              <a:gd name="T14" fmla="*/ 46 w 266"/>
              <a:gd name="T15" fmla="*/ 15 h 101"/>
              <a:gd name="T16" fmla="*/ 0 w 266"/>
              <a:gd name="T17" fmla="*/ 101 h 101"/>
              <a:gd name="T18" fmla="*/ 266 w 266"/>
              <a:gd name="T19" fmla="*/ 101 h 101"/>
              <a:gd name="T20" fmla="*/ 220 w 266"/>
              <a:gd name="T21" fmla="*/ 15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6" h="101">
                <a:moveTo>
                  <a:pt x="220" y="15"/>
                </a:moveTo>
                <a:cubicBezTo>
                  <a:pt x="212" y="12"/>
                  <a:pt x="198" y="5"/>
                  <a:pt x="188" y="0"/>
                </a:cubicBezTo>
                <a:cubicBezTo>
                  <a:pt x="147" y="49"/>
                  <a:pt x="147" y="49"/>
                  <a:pt x="147" y="49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23" y="13"/>
                  <a:pt x="123" y="13"/>
                  <a:pt x="123" y="13"/>
                </a:cubicBezTo>
                <a:cubicBezTo>
                  <a:pt x="119" y="49"/>
                  <a:pt x="119" y="49"/>
                  <a:pt x="119" y="49"/>
                </a:cubicBezTo>
                <a:cubicBezTo>
                  <a:pt x="78" y="0"/>
                  <a:pt x="78" y="0"/>
                  <a:pt x="78" y="0"/>
                </a:cubicBezTo>
                <a:cubicBezTo>
                  <a:pt x="68" y="5"/>
                  <a:pt x="54" y="12"/>
                  <a:pt x="46" y="15"/>
                </a:cubicBezTo>
                <a:cubicBezTo>
                  <a:pt x="7" y="34"/>
                  <a:pt x="0" y="101"/>
                  <a:pt x="0" y="101"/>
                </a:cubicBezTo>
                <a:cubicBezTo>
                  <a:pt x="266" y="101"/>
                  <a:pt x="266" y="101"/>
                  <a:pt x="266" y="101"/>
                </a:cubicBezTo>
                <a:cubicBezTo>
                  <a:pt x="266" y="101"/>
                  <a:pt x="259" y="34"/>
                  <a:pt x="220" y="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23"/>
          <p:cNvSpPr>
            <a:spLocks/>
          </p:cNvSpPr>
          <p:nvPr/>
        </p:nvSpPr>
        <p:spPr bwMode="auto">
          <a:xfrm>
            <a:off x="2858798" y="4416273"/>
            <a:ext cx="325636" cy="333348"/>
          </a:xfrm>
          <a:custGeom>
            <a:avLst/>
            <a:gdLst>
              <a:gd name="T0" fmla="*/ 150 w 160"/>
              <a:gd name="T1" fmla="*/ 88 h 163"/>
              <a:gd name="T2" fmla="*/ 152 w 160"/>
              <a:gd name="T3" fmla="*/ 72 h 163"/>
              <a:gd name="T4" fmla="*/ 80 w 160"/>
              <a:gd name="T5" fmla="*/ 0 h 163"/>
              <a:gd name="T6" fmla="*/ 8 w 160"/>
              <a:gd name="T7" fmla="*/ 72 h 163"/>
              <a:gd name="T8" fmla="*/ 10 w 160"/>
              <a:gd name="T9" fmla="*/ 88 h 163"/>
              <a:gd name="T10" fmla="*/ 2 w 160"/>
              <a:gd name="T11" fmla="*/ 107 h 163"/>
              <a:gd name="T12" fmla="*/ 27 w 160"/>
              <a:gd name="T13" fmla="*/ 131 h 163"/>
              <a:gd name="T14" fmla="*/ 80 w 160"/>
              <a:gd name="T15" fmla="*/ 163 h 163"/>
              <a:gd name="T16" fmla="*/ 133 w 160"/>
              <a:gd name="T17" fmla="*/ 131 h 163"/>
              <a:gd name="T18" fmla="*/ 158 w 160"/>
              <a:gd name="T19" fmla="*/ 107 h 163"/>
              <a:gd name="T20" fmla="*/ 150 w 160"/>
              <a:gd name="T21" fmla="*/ 88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0" h="163">
                <a:moveTo>
                  <a:pt x="150" y="88"/>
                </a:moveTo>
                <a:cubicBezTo>
                  <a:pt x="151" y="83"/>
                  <a:pt x="152" y="77"/>
                  <a:pt x="152" y="72"/>
                </a:cubicBezTo>
                <a:cubicBezTo>
                  <a:pt x="152" y="32"/>
                  <a:pt x="120" y="0"/>
                  <a:pt x="80" y="0"/>
                </a:cubicBezTo>
                <a:cubicBezTo>
                  <a:pt x="40" y="0"/>
                  <a:pt x="8" y="32"/>
                  <a:pt x="8" y="72"/>
                </a:cubicBezTo>
                <a:cubicBezTo>
                  <a:pt x="8" y="77"/>
                  <a:pt x="9" y="83"/>
                  <a:pt x="10" y="88"/>
                </a:cubicBezTo>
                <a:cubicBezTo>
                  <a:pt x="5" y="91"/>
                  <a:pt x="0" y="97"/>
                  <a:pt x="2" y="107"/>
                </a:cubicBezTo>
                <a:cubicBezTo>
                  <a:pt x="3" y="118"/>
                  <a:pt x="13" y="128"/>
                  <a:pt x="27" y="131"/>
                </a:cubicBezTo>
                <a:cubicBezTo>
                  <a:pt x="40" y="150"/>
                  <a:pt x="58" y="163"/>
                  <a:pt x="80" y="163"/>
                </a:cubicBezTo>
                <a:cubicBezTo>
                  <a:pt x="102" y="163"/>
                  <a:pt x="120" y="150"/>
                  <a:pt x="133" y="131"/>
                </a:cubicBezTo>
                <a:cubicBezTo>
                  <a:pt x="147" y="128"/>
                  <a:pt x="157" y="118"/>
                  <a:pt x="158" y="107"/>
                </a:cubicBezTo>
                <a:cubicBezTo>
                  <a:pt x="160" y="97"/>
                  <a:pt x="155" y="91"/>
                  <a:pt x="150" y="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24"/>
          <p:cNvSpPr>
            <a:spLocks/>
          </p:cNvSpPr>
          <p:nvPr/>
        </p:nvSpPr>
        <p:spPr bwMode="auto">
          <a:xfrm>
            <a:off x="2549444" y="4768473"/>
            <a:ext cx="250225" cy="175672"/>
          </a:xfrm>
          <a:custGeom>
            <a:avLst/>
            <a:gdLst>
              <a:gd name="T0" fmla="*/ 123 w 123"/>
              <a:gd name="T1" fmla="*/ 21 h 86"/>
              <a:gd name="T2" fmla="*/ 122 w 123"/>
              <a:gd name="T3" fmla="*/ 10 h 86"/>
              <a:gd name="T4" fmla="*/ 105 w 123"/>
              <a:gd name="T5" fmla="*/ 10 h 86"/>
              <a:gd name="T6" fmla="*/ 102 w 123"/>
              <a:gd name="T7" fmla="*/ 42 h 86"/>
              <a:gd name="T8" fmla="*/ 67 w 123"/>
              <a:gd name="T9" fmla="*/ 0 h 86"/>
              <a:gd name="T10" fmla="*/ 39 w 123"/>
              <a:gd name="T11" fmla="*/ 13 h 86"/>
              <a:gd name="T12" fmla="*/ 0 w 123"/>
              <a:gd name="T13" fmla="*/ 86 h 86"/>
              <a:gd name="T14" fmla="*/ 90 w 123"/>
              <a:gd name="T15" fmla="*/ 86 h 86"/>
              <a:gd name="T16" fmla="*/ 123 w 123"/>
              <a:gd name="T17" fmla="*/ 21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3" h="86">
                <a:moveTo>
                  <a:pt x="123" y="21"/>
                </a:moveTo>
                <a:cubicBezTo>
                  <a:pt x="122" y="10"/>
                  <a:pt x="122" y="10"/>
                  <a:pt x="122" y="10"/>
                </a:cubicBezTo>
                <a:cubicBezTo>
                  <a:pt x="105" y="10"/>
                  <a:pt x="105" y="10"/>
                  <a:pt x="105" y="10"/>
                </a:cubicBezTo>
                <a:cubicBezTo>
                  <a:pt x="102" y="42"/>
                  <a:pt x="102" y="42"/>
                  <a:pt x="102" y="42"/>
                </a:cubicBezTo>
                <a:cubicBezTo>
                  <a:pt x="67" y="0"/>
                  <a:pt x="67" y="0"/>
                  <a:pt x="67" y="0"/>
                </a:cubicBezTo>
                <a:cubicBezTo>
                  <a:pt x="58" y="4"/>
                  <a:pt x="46" y="9"/>
                  <a:pt x="39" y="13"/>
                </a:cubicBezTo>
                <a:cubicBezTo>
                  <a:pt x="6" y="29"/>
                  <a:pt x="0" y="86"/>
                  <a:pt x="0" y="86"/>
                </a:cubicBezTo>
                <a:cubicBezTo>
                  <a:pt x="90" y="86"/>
                  <a:pt x="90" y="86"/>
                  <a:pt x="90" y="86"/>
                </a:cubicBezTo>
                <a:cubicBezTo>
                  <a:pt x="95" y="68"/>
                  <a:pt x="104" y="39"/>
                  <a:pt x="123" y="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25"/>
          <p:cNvSpPr>
            <a:spLocks/>
          </p:cNvSpPr>
          <p:nvPr/>
        </p:nvSpPr>
        <p:spPr bwMode="auto">
          <a:xfrm>
            <a:off x="2642850" y="4457406"/>
            <a:ext cx="227945" cy="286216"/>
          </a:xfrm>
          <a:custGeom>
            <a:avLst/>
            <a:gdLst>
              <a:gd name="T0" fmla="*/ 96 w 112"/>
              <a:gd name="T1" fmla="*/ 88 h 140"/>
              <a:gd name="T2" fmla="*/ 103 w 112"/>
              <a:gd name="T3" fmla="*/ 64 h 140"/>
              <a:gd name="T4" fmla="*/ 102 w 112"/>
              <a:gd name="T5" fmla="*/ 52 h 140"/>
              <a:gd name="T6" fmla="*/ 110 w 112"/>
              <a:gd name="T7" fmla="*/ 17 h 140"/>
              <a:gd name="T8" fmla="*/ 68 w 112"/>
              <a:gd name="T9" fmla="*/ 0 h 140"/>
              <a:gd name="T10" fmla="*/ 6 w 112"/>
              <a:gd name="T11" fmla="*/ 61 h 140"/>
              <a:gd name="T12" fmla="*/ 7 w 112"/>
              <a:gd name="T13" fmla="*/ 76 h 140"/>
              <a:gd name="T14" fmla="*/ 0 w 112"/>
              <a:gd name="T15" fmla="*/ 91 h 140"/>
              <a:gd name="T16" fmla="*/ 22 w 112"/>
              <a:gd name="T17" fmla="*/ 112 h 140"/>
              <a:gd name="T18" fmla="*/ 68 w 112"/>
              <a:gd name="T19" fmla="*/ 140 h 140"/>
              <a:gd name="T20" fmla="*/ 112 w 112"/>
              <a:gd name="T21" fmla="*/ 114 h 140"/>
              <a:gd name="T22" fmla="*/ 96 w 112"/>
              <a:gd name="T23" fmla="*/ 88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2" h="140">
                <a:moveTo>
                  <a:pt x="96" y="88"/>
                </a:moveTo>
                <a:cubicBezTo>
                  <a:pt x="95" y="79"/>
                  <a:pt x="97" y="70"/>
                  <a:pt x="103" y="64"/>
                </a:cubicBezTo>
                <a:cubicBezTo>
                  <a:pt x="102" y="60"/>
                  <a:pt x="102" y="56"/>
                  <a:pt x="102" y="52"/>
                </a:cubicBezTo>
                <a:cubicBezTo>
                  <a:pt x="102" y="39"/>
                  <a:pt x="105" y="27"/>
                  <a:pt x="110" y="17"/>
                </a:cubicBezTo>
                <a:cubicBezTo>
                  <a:pt x="99" y="6"/>
                  <a:pt x="84" y="0"/>
                  <a:pt x="68" y="0"/>
                </a:cubicBezTo>
                <a:cubicBezTo>
                  <a:pt x="34" y="0"/>
                  <a:pt x="6" y="27"/>
                  <a:pt x="6" y="61"/>
                </a:cubicBezTo>
                <a:cubicBezTo>
                  <a:pt x="6" y="66"/>
                  <a:pt x="7" y="71"/>
                  <a:pt x="7" y="76"/>
                </a:cubicBezTo>
                <a:cubicBezTo>
                  <a:pt x="4" y="78"/>
                  <a:pt x="0" y="83"/>
                  <a:pt x="0" y="91"/>
                </a:cubicBezTo>
                <a:cubicBezTo>
                  <a:pt x="1" y="101"/>
                  <a:pt x="10" y="110"/>
                  <a:pt x="22" y="112"/>
                </a:cubicBezTo>
                <a:cubicBezTo>
                  <a:pt x="33" y="128"/>
                  <a:pt x="49" y="140"/>
                  <a:pt x="68" y="140"/>
                </a:cubicBezTo>
                <a:cubicBezTo>
                  <a:pt x="86" y="140"/>
                  <a:pt x="101" y="129"/>
                  <a:pt x="112" y="114"/>
                </a:cubicBezTo>
                <a:cubicBezTo>
                  <a:pt x="103" y="108"/>
                  <a:pt x="97" y="98"/>
                  <a:pt x="96" y="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26"/>
          <p:cNvSpPr>
            <a:spLocks/>
          </p:cNvSpPr>
          <p:nvPr/>
        </p:nvSpPr>
        <p:spPr bwMode="auto">
          <a:xfrm>
            <a:off x="3243562" y="4768473"/>
            <a:ext cx="250225" cy="175672"/>
          </a:xfrm>
          <a:custGeom>
            <a:avLst/>
            <a:gdLst>
              <a:gd name="T0" fmla="*/ 33 w 123"/>
              <a:gd name="T1" fmla="*/ 86 h 86"/>
              <a:gd name="T2" fmla="*/ 123 w 123"/>
              <a:gd name="T3" fmla="*/ 86 h 86"/>
              <a:gd name="T4" fmla="*/ 84 w 123"/>
              <a:gd name="T5" fmla="*/ 13 h 86"/>
              <a:gd name="T6" fmla="*/ 56 w 123"/>
              <a:gd name="T7" fmla="*/ 0 h 86"/>
              <a:gd name="T8" fmla="*/ 21 w 123"/>
              <a:gd name="T9" fmla="*/ 42 h 86"/>
              <a:gd name="T10" fmla="*/ 18 w 123"/>
              <a:gd name="T11" fmla="*/ 10 h 86"/>
              <a:gd name="T12" fmla="*/ 1 w 123"/>
              <a:gd name="T13" fmla="*/ 10 h 86"/>
              <a:gd name="T14" fmla="*/ 0 w 123"/>
              <a:gd name="T15" fmla="*/ 21 h 86"/>
              <a:gd name="T16" fmla="*/ 33 w 123"/>
              <a:gd name="T17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3" h="86">
                <a:moveTo>
                  <a:pt x="33" y="86"/>
                </a:moveTo>
                <a:cubicBezTo>
                  <a:pt x="123" y="86"/>
                  <a:pt x="123" y="86"/>
                  <a:pt x="123" y="86"/>
                </a:cubicBezTo>
                <a:cubicBezTo>
                  <a:pt x="123" y="86"/>
                  <a:pt x="117" y="29"/>
                  <a:pt x="84" y="13"/>
                </a:cubicBezTo>
                <a:cubicBezTo>
                  <a:pt x="77" y="9"/>
                  <a:pt x="65" y="4"/>
                  <a:pt x="56" y="0"/>
                </a:cubicBezTo>
                <a:cubicBezTo>
                  <a:pt x="21" y="42"/>
                  <a:pt x="21" y="42"/>
                  <a:pt x="21" y="42"/>
                </a:cubicBezTo>
                <a:cubicBezTo>
                  <a:pt x="18" y="10"/>
                  <a:pt x="18" y="10"/>
                  <a:pt x="18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21"/>
                  <a:pt x="0" y="21"/>
                  <a:pt x="0" y="21"/>
                </a:cubicBezTo>
                <a:cubicBezTo>
                  <a:pt x="19" y="39"/>
                  <a:pt x="28" y="68"/>
                  <a:pt x="33" y="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27"/>
          <p:cNvSpPr>
            <a:spLocks/>
          </p:cNvSpPr>
          <p:nvPr/>
        </p:nvSpPr>
        <p:spPr bwMode="auto">
          <a:xfrm>
            <a:off x="3172436" y="4457406"/>
            <a:ext cx="227945" cy="286216"/>
          </a:xfrm>
          <a:custGeom>
            <a:avLst/>
            <a:gdLst>
              <a:gd name="T0" fmla="*/ 105 w 112"/>
              <a:gd name="T1" fmla="*/ 76 h 140"/>
              <a:gd name="T2" fmla="*/ 106 w 112"/>
              <a:gd name="T3" fmla="*/ 61 h 140"/>
              <a:gd name="T4" fmla="*/ 44 w 112"/>
              <a:gd name="T5" fmla="*/ 0 h 140"/>
              <a:gd name="T6" fmla="*/ 2 w 112"/>
              <a:gd name="T7" fmla="*/ 17 h 140"/>
              <a:gd name="T8" fmla="*/ 10 w 112"/>
              <a:gd name="T9" fmla="*/ 52 h 140"/>
              <a:gd name="T10" fmla="*/ 9 w 112"/>
              <a:gd name="T11" fmla="*/ 64 h 140"/>
              <a:gd name="T12" fmla="*/ 16 w 112"/>
              <a:gd name="T13" fmla="*/ 88 h 140"/>
              <a:gd name="T14" fmla="*/ 0 w 112"/>
              <a:gd name="T15" fmla="*/ 114 h 140"/>
              <a:gd name="T16" fmla="*/ 44 w 112"/>
              <a:gd name="T17" fmla="*/ 140 h 140"/>
              <a:gd name="T18" fmla="*/ 90 w 112"/>
              <a:gd name="T19" fmla="*/ 112 h 140"/>
              <a:gd name="T20" fmla="*/ 112 w 112"/>
              <a:gd name="T21" fmla="*/ 91 h 140"/>
              <a:gd name="T22" fmla="*/ 105 w 112"/>
              <a:gd name="T23" fmla="*/ 76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2" h="140">
                <a:moveTo>
                  <a:pt x="105" y="76"/>
                </a:moveTo>
                <a:cubicBezTo>
                  <a:pt x="105" y="71"/>
                  <a:pt x="106" y="66"/>
                  <a:pt x="106" y="61"/>
                </a:cubicBezTo>
                <a:cubicBezTo>
                  <a:pt x="106" y="27"/>
                  <a:pt x="78" y="0"/>
                  <a:pt x="44" y="0"/>
                </a:cubicBezTo>
                <a:cubicBezTo>
                  <a:pt x="28" y="0"/>
                  <a:pt x="13" y="6"/>
                  <a:pt x="2" y="17"/>
                </a:cubicBezTo>
                <a:cubicBezTo>
                  <a:pt x="7" y="27"/>
                  <a:pt x="10" y="39"/>
                  <a:pt x="10" y="52"/>
                </a:cubicBezTo>
                <a:cubicBezTo>
                  <a:pt x="10" y="56"/>
                  <a:pt x="10" y="60"/>
                  <a:pt x="9" y="64"/>
                </a:cubicBezTo>
                <a:cubicBezTo>
                  <a:pt x="15" y="70"/>
                  <a:pt x="17" y="79"/>
                  <a:pt x="16" y="88"/>
                </a:cubicBezTo>
                <a:cubicBezTo>
                  <a:pt x="15" y="98"/>
                  <a:pt x="9" y="108"/>
                  <a:pt x="0" y="114"/>
                </a:cubicBezTo>
                <a:cubicBezTo>
                  <a:pt x="11" y="129"/>
                  <a:pt x="26" y="140"/>
                  <a:pt x="44" y="140"/>
                </a:cubicBezTo>
                <a:cubicBezTo>
                  <a:pt x="63" y="140"/>
                  <a:pt x="79" y="128"/>
                  <a:pt x="90" y="112"/>
                </a:cubicBezTo>
                <a:cubicBezTo>
                  <a:pt x="102" y="110"/>
                  <a:pt x="111" y="101"/>
                  <a:pt x="112" y="91"/>
                </a:cubicBezTo>
                <a:cubicBezTo>
                  <a:pt x="112" y="83"/>
                  <a:pt x="108" y="78"/>
                  <a:pt x="105" y="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24"/>
          <p:cNvSpPr>
            <a:spLocks/>
          </p:cNvSpPr>
          <p:nvPr/>
        </p:nvSpPr>
        <p:spPr bwMode="auto">
          <a:xfrm>
            <a:off x="2343351" y="4774567"/>
            <a:ext cx="250226" cy="175672"/>
          </a:xfrm>
          <a:custGeom>
            <a:avLst/>
            <a:gdLst>
              <a:gd name="T0" fmla="*/ 123 w 123"/>
              <a:gd name="T1" fmla="*/ 21 h 86"/>
              <a:gd name="T2" fmla="*/ 122 w 123"/>
              <a:gd name="T3" fmla="*/ 10 h 86"/>
              <a:gd name="T4" fmla="*/ 105 w 123"/>
              <a:gd name="T5" fmla="*/ 10 h 86"/>
              <a:gd name="T6" fmla="*/ 102 w 123"/>
              <a:gd name="T7" fmla="*/ 42 h 86"/>
              <a:gd name="T8" fmla="*/ 67 w 123"/>
              <a:gd name="T9" fmla="*/ 0 h 86"/>
              <a:gd name="T10" fmla="*/ 39 w 123"/>
              <a:gd name="T11" fmla="*/ 13 h 86"/>
              <a:gd name="T12" fmla="*/ 0 w 123"/>
              <a:gd name="T13" fmla="*/ 86 h 86"/>
              <a:gd name="T14" fmla="*/ 90 w 123"/>
              <a:gd name="T15" fmla="*/ 86 h 86"/>
              <a:gd name="T16" fmla="*/ 123 w 123"/>
              <a:gd name="T17" fmla="*/ 21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3" h="86">
                <a:moveTo>
                  <a:pt x="123" y="21"/>
                </a:moveTo>
                <a:cubicBezTo>
                  <a:pt x="122" y="10"/>
                  <a:pt x="122" y="10"/>
                  <a:pt x="122" y="10"/>
                </a:cubicBezTo>
                <a:cubicBezTo>
                  <a:pt x="105" y="10"/>
                  <a:pt x="105" y="10"/>
                  <a:pt x="105" y="10"/>
                </a:cubicBezTo>
                <a:cubicBezTo>
                  <a:pt x="102" y="42"/>
                  <a:pt x="102" y="42"/>
                  <a:pt x="102" y="42"/>
                </a:cubicBezTo>
                <a:cubicBezTo>
                  <a:pt x="67" y="0"/>
                  <a:pt x="67" y="0"/>
                  <a:pt x="67" y="0"/>
                </a:cubicBezTo>
                <a:cubicBezTo>
                  <a:pt x="58" y="4"/>
                  <a:pt x="46" y="9"/>
                  <a:pt x="39" y="13"/>
                </a:cubicBezTo>
                <a:cubicBezTo>
                  <a:pt x="6" y="29"/>
                  <a:pt x="0" y="86"/>
                  <a:pt x="0" y="86"/>
                </a:cubicBezTo>
                <a:cubicBezTo>
                  <a:pt x="90" y="86"/>
                  <a:pt x="90" y="86"/>
                  <a:pt x="90" y="86"/>
                </a:cubicBezTo>
                <a:cubicBezTo>
                  <a:pt x="95" y="68"/>
                  <a:pt x="104" y="39"/>
                  <a:pt x="123" y="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25"/>
          <p:cNvSpPr>
            <a:spLocks/>
          </p:cNvSpPr>
          <p:nvPr/>
        </p:nvSpPr>
        <p:spPr bwMode="auto">
          <a:xfrm>
            <a:off x="2436757" y="4463499"/>
            <a:ext cx="227945" cy="286217"/>
          </a:xfrm>
          <a:custGeom>
            <a:avLst/>
            <a:gdLst>
              <a:gd name="T0" fmla="*/ 96 w 112"/>
              <a:gd name="T1" fmla="*/ 88 h 140"/>
              <a:gd name="T2" fmla="*/ 103 w 112"/>
              <a:gd name="T3" fmla="*/ 64 h 140"/>
              <a:gd name="T4" fmla="*/ 102 w 112"/>
              <a:gd name="T5" fmla="*/ 52 h 140"/>
              <a:gd name="T6" fmla="*/ 110 w 112"/>
              <a:gd name="T7" fmla="*/ 17 h 140"/>
              <a:gd name="T8" fmla="*/ 68 w 112"/>
              <a:gd name="T9" fmla="*/ 0 h 140"/>
              <a:gd name="T10" fmla="*/ 6 w 112"/>
              <a:gd name="T11" fmla="*/ 61 h 140"/>
              <a:gd name="T12" fmla="*/ 7 w 112"/>
              <a:gd name="T13" fmla="*/ 76 h 140"/>
              <a:gd name="T14" fmla="*/ 0 w 112"/>
              <a:gd name="T15" fmla="*/ 91 h 140"/>
              <a:gd name="T16" fmla="*/ 22 w 112"/>
              <a:gd name="T17" fmla="*/ 112 h 140"/>
              <a:gd name="T18" fmla="*/ 68 w 112"/>
              <a:gd name="T19" fmla="*/ 140 h 140"/>
              <a:gd name="T20" fmla="*/ 112 w 112"/>
              <a:gd name="T21" fmla="*/ 114 h 140"/>
              <a:gd name="T22" fmla="*/ 96 w 112"/>
              <a:gd name="T23" fmla="*/ 88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2" h="140">
                <a:moveTo>
                  <a:pt x="96" y="88"/>
                </a:moveTo>
                <a:cubicBezTo>
                  <a:pt x="95" y="79"/>
                  <a:pt x="97" y="70"/>
                  <a:pt x="103" y="64"/>
                </a:cubicBezTo>
                <a:cubicBezTo>
                  <a:pt x="102" y="60"/>
                  <a:pt x="102" y="56"/>
                  <a:pt x="102" y="52"/>
                </a:cubicBezTo>
                <a:cubicBezTo>
                  <a:pt x="102" y="39"/>
                  <a:pt x="105" y="27"/>
                  <a:pt x="110" y="17"/>
                </a:cubicBezTo>
                <a:cubicBezTo>
                  <a:pt x="99" y="6"/>
                  <a:pt x="84" y="0"/>
                  <a:pt x="68" y="0"/>
                </a:cubicBezTo>
                <a:cubicBezTo>
                  <a:pt x="34" y="0"/>
                  <a:pt x="6" y="27"/>
                  <a:pt x="6" y="61"/>
                </a:cubicBezTo>
                <a:cubicBezTo>
                  <a:pt x="6" y="66"/>
                  <a:pt x="7" y="71"/>
                  <a:pt x="7" y="76"/>
                </a:cubicBezTo>
                <a:cubicBezTo>
                  <a:pt x="4" y="78"/>
                  <a:pt x="0" y="83"/>
                  <a:pt x="0" y="91"/>
                </a:cubicBezTo>
                <a:cubicBezTo>
                  <a:pt x="1" y="101"/>
                  <a:pt x="10" y="110"/>
                  <a:pt x="22" y="112"/>
                </a:cubicBezTo>
                <a:cubicBezTo>
                  <a:pt x="33" y="128"/>
                  <a:pt x="49" y="140"/>
                  <a:pt x="68" y="140"/>
                </a:cubicBezTo>
                <a:cubicBezTo>
                  <a:pt x="86" y="140"/>
                  <a:pt x="101" y="129"/>
                  <a:pt x="112" y="114"/>
                </a:cubicBezTo>
                <a:cubicBezTo>
                  <a:pt x="103" y="108"/>
                  <a:pt x="97" y="98"/>
                  <a:pt x="96" y="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26"/>
          <p:cNvSpPr>
            <a:spLocks/>
          </p:cNvSpPr>
          <p:nvPr/>
        </p:nvSpPr>
        <p:spPr bwMode="auto">
          <a:xfrm>
            <a:off x="3454102" y="4780646"/>
            <a:ext cx="250225" cy="175672"/>
          </a:xfrm>
          <a:custGeom>
            <a:avLst/>
            <a:gdLst>
              <a:gd name="T0" fmla="*/ 33 w 123"/>
              <a:gd name="T1" fmla="*/ 86 h 86"/>
              <a:gd name="T2" fmla="*/ 123 w 123"/>
              <a:gd name="T3" fmla="*/ 86 h 86"/>
              <a:gd name="T4" fmla="*/ 84 w 123"/>
              <a:gd name="T5" fmla="*/ 13 h 86"/>
              <a:gd name="T6" fmla="*/ 56 w 123"/>
              <a:gd name="T7" fmla="*/ 0 h 86"/>
              <a:gd name="T8" fmla="*/ 21 w 123"/>
              <a:gd name="T9" fmla="*/ 42 h 86"/>
              <a:gd name="T10" fmla="*/ 18 w 123"/>
              <a:gd name="T11" fmla="*/ 10 h 86"/>
              <a:gd name="T12" fmla="*/ 1 w 123"/>
              <a:gd name="T13" fmla="*/ 10 h 86"/>
              <a:gd name="T14" fmla="*/ 0 w 123"/>
              <a:gd name="T15" fmla="*/ 21 h 86"/>
              <a:gd name="T16" fmla="*/ 33 w 123"/>
              <a:gd name="T17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3" h="86">
                <a:moveTo>
                  <a:pt x="33" y="86"/>
                </a:moveTo>
                <a:cubicBezTo>
                  <a:pt x="123" y="86"/>
                  <a:pt x="123" y="86"/>
                  <a:pt x="123" y="86"/>
                </a:cubicBezTo>
                <a:cubicBezTo>
                  <a:pt x="123" y="86"/>
                  <a:pt x="117" y="29"/>
                  <a:pt x="84" y="13"/>
                </a:cubicBezTo>
                <a:cubicBezTo>
                  <a:pt x="77" y="9"/>
                  <a:pt x="65" y="4"/>
                  <a:pt x="56" y="0"/>
                </a:cubicBezTo>
                <a:cubicBezTo>
                  <a:pt x="21" y="42"/>
                  <a:pt x="21" y="42"/>
                  <a:pt x="21" y="42"/>
                </a:cubicBezTo>
                <a:cubicBezTo>
                  <a:pt x="18" y="10"/>
                  <a:pt x="18" y="10"/>
                  <a:pt x="18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0" y="21"/>
                  <a:pt x="0" y="21"/>
                  <a:pt x="0" y="21"/>
                </a:cubicBezTo>
                <a:cubicBezTo>
                  <a:pt x="19" y="39"/>
                  <a:pt x="28" y="68"/>
                  <a:pt x="33" y="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27"/>
          <p:cNvSpPr>
            <a:spLocks/>
          </p:cNvSpPr>
          <p:nvPr/>
        </p:nvSpPr>
        <p:spPr bwMode="auto">
          <a:xfrm>
            <a:off x="3382976" y="4469578"/>
            <a:ext cx="227945" cy="286217"/>
          </a:xfrm>
          <a:custGeom>
            <a:avLst/>
            <a:gdLst>
              <a:gd name="T0" fmla="*/ 105 w 112"/>
              <a:gd name="T1" fmla="*/ 76 h 140"/>
              <a:gd name="T2" fmla="*/ 106 w 112"/>
              <a:gd name="T3" fmla="*/ 61 h 140"/>
              <a:gd name="T4" fmla="*/ 44 w 112"/>
              <a:gd name="T5" fmla="*/ 0 h 140"/>
              <a:gd name="T6" fmla="*/ 2 w 112"/>
              <a:gd name="T7" fmla="*/ 17 h 140"/>
              <a:gd name="T8" fmla="*/ 10 w 112"/>
              <a:gd name="T9" fmla="*/ 52 h 140"/>
              <a:gd name="T10" fmla="*/ 9 w 112"/>
              <a:gd name="T11" fmla="*/ 64 h 140"/>
              <a:gd name="T12" fmla="*/ 16 w 112"/>
              <a:gd name="T13" fmla="*/ 88 h 140"/>
              <a:gd name="T14" fmla="*/ 0 w 112"/>
              <a:gd name="T15" fmla="*/ 114 h 140"/>
              <a:gd name="T16" fmla="*/ 44 w 112"/>
              <a:gd name="T17" fmla="*/ 140 h 140"/>
              <a:gd name="T18" fmla="*/ 90 w 112"/>
              <a:gd name="T19" fmla="*/ 112 h 140"/>
              <a:gd name="T20" fmla="*/ 112 w 112"/>
              <a:gd name="T21" fmla="*/ 91 h 140"/>
              <a:gd name="T22" fmla="*/ 105 w 112"/>
              <a:gd name="T23" fmla="*/ 76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2" h="140">
                <a:moveTo>
                  <a:pt x="105" y="76"/>
                </a:moveTo>
                <a:cubicBezTo>
                  <a:pt x="105" y="71"/>
                  <a:pt x="106" y="66"/>
                  <a:pt x="106" y="61"/>
                </a:cubicBezTo>
                <a:cubicBezTo>
                  <a:pt x="106" y="27"/>
                  <a:pt x="78" y="0"/>
                  <a:pt x="44" y="0"/>
                </a:cubicBezTo>
                <a:cubicBezTo>
                  <a:pt x="28" y="0"/>
                  <a:pt x="13" y="6"/>
                  <a:pt x="2" y="17"/>
                </a:cubicBezTo>
                <a:cubicBezTo>
                  <a:pt x="7" y="27"/>
                  <a:pt x="10" y="39"/>
                  <a:pt x="10" y="52"/>
                </a:cubicBezTo>
                <a:cubicBezTo>
                  <a:pt x="10" y="56"/>
                  <a:pt x="10" y="60"/>
                  <a:pt x="9" y="64"/>
                </a:cubicBezTo>
                <a:cubicBezTo>
                  <a:pt x="15" y="70"/>
                  <a:pt x="17" y="79"/>
                  <a:pt x="16" y="88"/>
                </a:cubicBezTo>
                <a:cubicBezTo>
                  <a:pt x="15" y="98"/>
                  <a:pt x="9" y="108"/>
                  <a:pt x="0" y="114"/>
                </a:cubicBezTo>
                <a:cubicBezTo>
                  <a:pt x="11" y="129"/>
                  <a:pt x="26" y="140"/>
                  <a:pt x="44" y="140"/>
                </a:cubicBezTo>
                <a:cubicBezTo>
                  <a:pt x="63" y="140"/>
                  <a:pt x="79" y="128"/>
                  <a:pt x="90" y="112"/>
                </a:cubicBezTo>
                <a:cubicBezTo>
                  <a:pt x="102" y="110"/>
                  <a:pt x="111" y="101"/>
                  <a:pt x="112" y="91"/>
                </a:cubicBezTo>
                <a:cubicBezTo>
                  <a:pt x="112" y="83"/>
                  <a:pt x="108" y="78"/>
                  <a:pt x="105" y="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31"/>
          <p:cNvSpPr>
            <a:spLocks/>
          </p:cNvSpPr>
          <p:nvPr/>
        </p:nvSpPr>
        <p:spPr bwMode="auto">
          <a:xfrm>
            <a:off x="4960733" y="4585865"/>
            <a:ext cx="394312" cy="475175"/>
          </a:xfrm>
          <a:custGeom>
            <a:avLst/>
            <a:gdLst>
              <a:gd name="T0" fmla="*/ 367 w 399"/>
              <a:gd name="T1" fmla="*/ 438 h 481"/>
              <a:gd name="T2" fmla="*/ 376 w 399"/>
              <a:gd name="T3" fmla="*/ 427 h 481"/>
              <a:gd name="T4" fmla="*/ 364 w 399"/>
              <a:gd name="T5" fmla="*/ 415 h 481"/>
              <a:gd name="T6" fmla="*/ 319 w 399"/>
              <a:gd name="T7" fmla="*/ 415 h 481"/>
              <a:gd name="T8" fmla="*/ 263 w 399"/>
              <a:gd name="T9" fmla="*/ 206 h 481"/>
              <a:gd name="T10" fmla="*/ 291 w 399"/>
              <a:gd name="T11" fmla="*/ 7 h 481"/>
              <a:gd name="T12" fmla="*/ 241 w 399"/>
              <a:gd name="T13" fmla="*/ 0 h 481"/>
              <a:gd name="T14" fmla="*/ 192 w 399"/>
              <a:gd name="T15" fmla="*/ 347 h 481"/>
              <a:gd name="T16" fmla="*/ 242 w 399"/>
              <a:gd name="T17" fmla="*/ 354 h 481"/>
              <a:gd name="T18" fmla="*/ 259 w 399"/>
              <a:gd name="T19" fmla="*/ 233 h 481"/>
              <a:gd name="T20" fmla="*/ 295 w 399"/>
              <a:gd name="T21" fmla="*/ 415 h 481"/>
              <a:gd name="T22" fmla="*/ 209 w 399"/>
              <a:gd name="T23" fmla="*/ 415 h 481"/>
              <a:gd name="T24" fmla="*/ 197 w 399"/>
              <a:gd name="T25" fmla="*/ 427 h 481"/>
              <a:gd name="T26" fmla="*/ 205 w 399"/>
              <a:gd name="T27" fmla="*/ 438 h 481"/>
              <a:gd name="T28" fmla="*/ 0 w 399"/>
              <a:gd name="T29" fmla="*/ 438 h 481"/>
              <a:gd name="T30" fmla="*/ 0 w 399"/>
              <a:gd name="T31" fmla="*/ 481 h 481"/>
              <a:gd name="T32" fmla="*/ 399 w 399"/>
              <a:gd name="T33" fmla="*/ 481 h 481"/>
              <a:gd name="T34" fmla="*/ 399 w 399"/>
              <a:gd name="T35" fmla="*/ 438 h 481"/>
              <a:gd name="T36" fmla="*/ 367 w 399"/>
              <a:gd name="T37" fmla="*/ 438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99" h="481">
                <a:moveTo>
                  <a:pt x="367" y="438"/>
                </a:moveTo>
                <a:cubicBezTo>
                  <a:pt x="372" y="437"/>
                  <a:pt x="376" y="432"/>
                  <a:pt x="376" y="427"/>
                </a:cubicBezTo>
                <a:cubicBezTo>
                  <a:pt x="376" y="420"/>
                  <a:pt x="371" y="415"/>
                  <a:pt x="364" y="415"/>
                </a:cubicBezTo>
                <a:cubicBezTo>
                  <a:pt x="319" y="415"/>
                  <a:pt x="319" y="415"/>
                  <a:pt x="319" y="415"/>
                </a:cubicBezTo>
                <a:cubicBezTo>
                  <a:pt x="321" y="371"/>
                  <a:pt x="322" y="241"/>
                  <a:pt x="263" y="206"/>
                </a:cubicBezTo>
                <a:cubicBezTo>
                  <a:pt x="291" y="7"/>
                  <a:pt x="291" y="7"/>
                  <a:pt x="291" y="7"/>
                </a:cubicBezTo>
                <a:cubicBezTo>
                  <a:pt x="241" y="0"/>
                  <a:pt x="241" y="0"/>
                  <a:pt x="241" y="0"/>
                </a:cubicBezTo>
                <a:cubicBezTo>
                  <a:pt x="192" y="347"/>
                  <a:pt x="192" y="347"/>
                  <a:pt x="192" y="347"/>
                </a:cubicBezTo>
                <a:cubicBezTo>
                  <a:pt x="242" y="354"/>
                  <a:pt x="242" y="354"/>
                  <a:pt x="242" y="354"/>
                </a:cubicBezTo>
                <a:cubicBezTo>
                  <a:pt x="259" y="233"/>
                  <a:pt x="259" y="233"/>
                  <a:pt x="259" y="233"/>
                </a:cubicBezTo>
                <a:cubicBezTo>
                  <a:pt x="294" y="268"/>
                  <a:pt x="297" y="365"/>
                  <a:pt x="295" y="415"/>
                </a:cubicBezTo>
                <a:cubicBezTo>
                  <a:pt x="209" y="415"/>
                  <a:pt x="209" y="415"/>
                  <a:pt x="209" y="415"/>
                </a:cubicBezTo>
                <a:cubicBezTo>
                  <a:pt x="202" y="415"/>
                  <a:pt x="197" y="420"/>
                  <a:pt x="197" y="427"/>
                </a:cubicBezTo>
                <a:cubicBezTo>
                  <a:pt x="197" y="432"/>
                  <a:pt x="200" y="437"/>
                  <a:pt x="205" y="438"/>
                </a:cubicBezTo>
                <a:cubicBezTo>
                  <a:pt x="0" y="438"/>
                  <a:pt x="0" y="438"/>
                  <a:pt x="0" y="438"/>
                </a:cubicBezTo>
                <a:cubicBezTo>
                  <a:pt x="0" y="481"/>
                  <a:pt x="0" y="481"/>
                  <a:pt x="0" y="481"/>
                </a:cubicBezTo>
                <a:cubicBezTo>
                  <a:pt x="399" y="481"/>
                  <a:pt x="399" y="481"/>
                  <a:pt x="399" y="481"/>
                </a:cubicBezTo>
                <a:cubicBezTo>
                  <a:pt x="399" y="438"/>
                  <a:pt x="399" y="438"/>
                  <a:pt x="399" y="438"/>
                </a:cubicBezTo>
                <a:lnTo>
                  <a:pt x="367" y="4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32"/>
          <p:cNvSpPr>
            <a:spLocks/>
          </p:cNvSpPr>
          <p:nvPr/>
        </p:nvSpPr>
        <p:spPr bwMode="auto">
          <a:xfrm>
            <a:off x="4696052" y="4582947"/>
            <a:ext cx="194655" cy="194655"/>
          </a:xfrm>
          <a:custGeom>
            <a:avLst/>
            <a:gdLst>
              <a:gd name="T0" fmla="*/ 29 w 197"/>
              <a:gd name="T1" fmla="*/ 168 h 197"/>
              <a:gd name="T2" fmla="*/ 98 w 197"/>
              <a:gd name="T3" fmla="*/ 197 h 197"/>
              <a:gd name="T4" fmla="*/ 168 w 197"/>
              <a:gd name="T5" fmla="*/ 168 h 197"/>
              <a:gd name="T6" fmla="*/ 197 w 197"/>
              <a:gd name="T7" fmla="*/ 98 h 197"/>
              <a:gd name="T8" fmla="*/ 168 w 197"/>
              <a:gd name="T9" fmla="*/ 29 h 197"/>
              <a:gd name="T10" fmla="*/ 98 w 197"/>
              <a:gd name="T11" fmla="*/ 0 h 197"/>
              <a:gd name="T12" fmla="*/ 29 w 197"/>
              <a:gd name="T13" fmla="*/ 29 h 197"/>
              <a:gd name="T14" fmla="*/ 0 w 197"/>
              <a:gd name="T15" fmla="*/ 98 h 197"/>
              <a:gd name="T16" fmla="*/ 29 w 197"/>
              <a:gd name="T17" fmla="*/ 168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7" h="197">
                <a:moveTo>
                  <a:pt x="29" y="168"/>
                </a:moveTo>
                <a:cubicBezTo>
                  <a:pt x="48" y="188"/>
                  <a:pt x="71" y="197"/>
                  <a:pt x="98" y="197"/>
                </a:cubicBezTo>
                <a:cubicBezTo>
                  <a:pt x="125" y="197"/>
                  <a:pt x="148" y="188"/>
                  <a:pt x="168" y="168"/>
                </a:cubicBezTo>
                <a:cubicBezTo>
                  <a:pt x="187" y="149"/>
                  <a:pt x="197" y="126"/>
                  <a:pt x="197" y="98"/>
                </a:cubicBezTo>
                <a:cubicBezTo>
                  <a:pt x="197" y="72"/>
                  <a:pt x="187" y="49"/>
                  <a:pt x="168" y="29"/>
                </a:cubicBezTo>
                <a:cubicBezTo>
                  <a:pt x="148" y="10"/>
                  <a:pt x="125" y="0"/>
                  <a:pt x="98" y="0"/>
                </a:cubicBezTo>
                <a:cubicBezTo>
                  <a:pt x="71" y="0"/>
                  <a:pt x="48" y="10"/>
                  <a:pt x="29" y="29"/>
                </a:cubicBezTo>
                <a:cubicBezTo>
                  <a:pt x="9" y="49"/>
                  <a:pt x="0" y="72"/>
                  <a:pt x="0" y="98"/>
                </a:cubicBezTo>
                <a:cubicBezTo>
                  <a:pt x="0" y="126"/>
                  <a:pt x="9" y="149"/>
                  <a:pt x="29" y="1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33"/>
          <p:cNvSpPr>
            <a:spLocks/>
          </p:cNvSpPr>
          <p:nvPr/>
        </p:nvSpPr>
        <p:spPr bwMode="auto">
          <a:xfrm>
            <a:off x="4701888" y="4798443"/>
            <a:ext cx="457669" cy="693172"/>
          </a:xfrm>
          <a:custGeom>
            <a:avLst/>
            <a:gdLst>
              <a:gd name="T0" fmla="*/ 441 w 463"/>
              <a:gd name="T1" fmla="*/ 373 h 702"/>
              <a:gd name="T2" fmla="*/ 420 w 463"/>
              <a:gd name="T3" fmla="*/ 315 h 702"/>
              <a:gd name="T4" fmla="*/ 364 w 463"/>
              <a:gd name="T5" fmla="*/ 299 h 702"/>
              <a:gd name="T6" fmla="*/ 222 w 463"/>
              <a:gd name="T7" fmla="*/ 299 h 702"/>
              <a:gd name="T8" fmla="*/ 203 w 463"/>
              <a:gd name="T9" fmla="*/ 217 h 702"/>
              <a:gd name="T10" fmla="*/ 220 w 463"/>
              <a:gd name="T11" fmla="*/ 221 h 702"/>
              <a:gd name="T12" fmla="*/ 343 w 463"/>
              <a:gd name="T13" fmla="*/ 223 h 702"/>
              <a:gd name="T14" fmla="*/ 343 w 463"/>
              <a:gd name="T15" fmla="*/ 223 h 702"/>
              <a:gd name="T16" fmla="*/ 383 w 463"/>
              <a:gd name="T17" fmla="*/ 183 h 702"/>
              <a:gd name="T18" fmla="*/ 344 w 463"/>
              <a:gd name="T19" fmla="*/ 143 h 702"/>
              <a:gd name="T20" fmla="*/ 240 w 463"/>
              <a:gd name="T21" fmla="*/ 142 h 702"/>
              <a:gd name="T22" fmla="*/ 147 w 463"/>
              <a:gd name="T23" fmla="*/ 24 h 702"/>
              <a:gd name="T24" fmla="*/ 133 w 463"/>
              <a:gd name="T25" fmla="*/ 13 h 702"/>
              <a:gd name="T26" fmla="*/ 86 w 463"/>
              <a:gd name="T27" fmla="*/ 0 h 702"/>
              <a:gd name="T28" fmla="*/ 25 w 463"/>
              <a:gd name="T29" fmla="*/ 24 h 702"/>
              <a:gd name="T30" fmla="*/ 2 w 463"/>
              <a:gd name="T31" fmla="*/ 84 h 702"/>
              <a:gd name="T32" fmla="*/ 23 w 463"/>
              <a:gd name="T33" fmla="*/ 223 h 702"/>
              <a:gd name="T34" fmla="*/ 40 w 463"/>
              <a:gd name="T35" fmla="*/ 299 h 702"/>
              <a:gd name="T36" fmla="*/ 75 w 463"/>
              <a:gd name="T37" fmla="*/ 390 h 702"/>
              <a:gd name="T38" fmla="*/ 150 w 463"/>
              <a:gd name="T39" fmla="*/ 415 h 702"/>
              <a:gd name="T40" fmla="*/ 343 w 463"/>
              <a:gd name="T41" fmla="*/ 415 h 702"/>
              <a:gd name="T42" fmla="*/ 363 w 463"/>
              <a:gd name="T43" fmla="*/ 648 h 702"/>
              <a:gd name="T44" fmla="*/ 419 w 463"/>
              <a:gd name="T45" fmla="*/ 700 h 702"/>
              <a:gd name="T46" fmla="*/ 460 w 463"/>
              <a:gd name="T47" fmla="*/ 642 h 702"/>
              <a:gd name="T48" fmla="*/ 441 w 463"/>
              <a:gd name="T49" fmla="*/ 373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63" h="702">
                <a:moveTo>
                  <a:pt x="441" y="373"/>
                </a:moveTo>
                <a:cubicBezTo>
                  <a:pt x="439" y="345"/>
                  <a:pt x="432" y="326"/>
                  <a:pt x="420" y="315"/>
                </a:cubicBezTo>
                <a:cubicBezTo>
                  <a:pt x="409" y="305"/>
                  <a:pt x="390" y="299"/>
                  <a:pt x="364" y="299"/>
                </a:cubicBezTo>
                <a:cubicBezTo>
                  <a:pt x="222" y="299"/>
                  <a:pt x="222" y="299"/>
                  <a:pt x="222" y="299"/>
                </a:cubicBezTo>
                <a:cubicBezTo>
                  <a:pt x="203" y="217"/>
                  <a:pt x="203" y="217"/>
                  <a:pt x="203" y="217"/>
                </a:cubicBezTo>
                <a:cubicBezTo>
                  <a:pt x="208" y="220"/>
                  <a:pt x="214" y="221"/>
                  <a:pt x="220" y="221"/>
                </a:cubicBezTo>
                <a:cubicBezTo>
                  <a:pt x="343" y="223"/>
                  <a:pt x="343" y="223"/>
                  <a:pt x="343" y="223"/>
                </a:cubicBezTo>
                <a:cubicBezTo>
                  <a:pt x="343" y="223"/>
                  <a:pt x="343" y="223"/>
                  <a:pt x="343" y="223"/>
                </a:cubicBezTo>
                <a:cubicBezTo>
                  <a:pt x="365" y="223"/>
                  <a:pt x="383" y="205"/>
                  <a:pt x="383" y="183"/>
                </a:cubicBezTo>
                <a:cubicBezTo>
                  <a:pt x="384" y="161"/>
                  <a:pt x="366" y="143"/>
                  <a:pt x="344" y="143"/>
                </a:cubicBezTo>
                <a:cubicBezTo>
                  <a:pt x="240" y="142"/>
                  <a:pt x="240" y="142"/>
                  <a:pt x="240" y="142"/>
                </a:cubicBezTo>
                <a:cubicBezTo>
                  <a:pt x="147" y="24"/>
                  <a:pt x="147" y="24"/>
                  <a:pt x="147" y="24"/>
                </a:cubicBezTo>
                <a:cubicBezTo>
                  <a:pt x="143" y="19"/>
                  <a:pt x="138" y="15"/>
                  <a:pt x="133" y="13"/>
                </a:cubicBezTo>
                <a:cubicBezTo>
                  <a:pt x="120" y="4"/>
                  <a:pt x="104" y="0"/>
                  <a:pt x="86" y="0"/>
                </a:cubicBezTo>
                <a:cubicBezTo>
                  <a:pt x="63" y="0"/>
                  <a:pt x="43" y="8"/>
                  <a:pt x="25" y="24"/>
                </a:cubicBezTo>
                <a:cubicBezTo>
                  <a:pt x="8" y="41"/>
                  <a:pt x="0" y="61"/>
                  <a:pt x="2" y="84"/>
                </a:cubicBezTo>
                <a:cubicBezTo>
                  <a:pt x="3" y="119"/>
                  <a:pt x="10" y="165"/>
                  <a:pt x="23" y="223"/>
                </a:cubicBezTo>
                <a:cubicBezTo>
                  <a:pt x="27" y="247"/>
                  <a:pt x="33" y="272"/>
                  <a:pt x="40" y="299"/>
                </a:cubicBezTo>
                <a:cubicBezTo>
                  <a:pt x="47" y="344"/>
                  <a:pt x="59" y="374"/>
                  <a:pt x="75" y="390"/>
                </a:cubicBezTo>
                <a:cubicBezTo>
                  <a:pt x="90" y="407"/>
                  <a:pt x="115" y="415"/>
                  <a:pt x="150" y="415"/>
                </a:cubicBezTo>
                <a:cubicBezTo>
                  <a:pt x="343" y="415"/>
                  <a:pt x="343" y="415"/>
                  <a:pt x="343" y="415"/>
                </a:cubicBezTo>
                <a:cubicBezTo>
                  <a:pt x="363" y="648"/>
                  <a:pt x="363" y="648"/>
                  <a:pt x="363" y="648"/>
                </a:cubicBezTo>
                <a:cubicBezTo>
                  <a:pt x="366" y="685"/>
                  <a:pt x="385" y="702"/>
                  <a:pt x="419" y="700"/>
                </a:cubicBezTo>
                <a:cubicBezTo>
                  <a:pt x="449" y="698"/>
                  <a:pt x="463" y="679"/>
                  <a:pt x="460" y="642"/>
                </a:cubicBezTo>
                <a:lnTo>
                  <a:pt x="441" y="3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34"/>
          <p:cNvSpPr>
            <a:spLocks/>
          </p:cNvSpPr>
          <p:nvPr/>
        </p:nvSpPr>
        <p:spPr bwMode="auto">
          <a:xfrm>
            <a:off x="4621858" y="4903899"/>
            <a:ext cx="391394" cy="389310"/>
          </a:xfrm>
          <a:custGeom>
            <a:avLst/>
            <a:gdLst>
              <a:gd name="T0" fmla="*/ 357 w 396"/>
              <a:gd name="T1" fmla="*/ 341 h 394"/>
              <a:gd name="T2" fmla="*/ 231 w 396"/>
              <a:gd name="T3" fmla="*/ 341 h 394"/>
              <a:gd name="T4" fmla="*/ 98 w 396"/>
              <a:gd name="T5" fmla="*/ 237 h 394"/>
              <a:gd name="T6" fmla="*/ 58 w 396"/>
              <a:gd name="T7" fmla="*/ 28 h 394"/>
              <a:gd name="T8" fmla="*/ 24 w 396"/>
              <a:gd name="T9" fmla="*/ 4 h 394"/>
              <a:gd name="T10" fmla="*/ 5 w 396"/>
              <a:gd name="T11" fmla="*/ 37 h 394"/>
              <a:gd name="T12" fmla="*/ 46 w 396"/>
              <a:gd name="T13" fmla="*/ 247 h 394"/>
              <a:gd name="T14" fmla="*/ 89 w 396"/>
              <a:gd name="T15" fmla="*/ 337 h 394"/>
              <a:gd name="T16" fmla="*/ 203 w 396"/>
              <a:gd name="T17" fmla="*/ 394 h 394"/>
              <a:gd name="T18" fmla="*/ 358 w 396"/>
              <a:gd name="T19" fmla="*/ 394 h 394"/>
              <a:gd name="T20" fmla="*/ 396 w 396"/>
              <a:gd name="T21" fmla="*/ 370 h 394"/>
              <a:gd name="T22" fmla="*/ 357 w 396"/>
              <a:gd name="T23" fmla="*/ 341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6" h="394">
                <a:moveTo>
                  <a:pt x="357" y="341"/>
                </a:moveTo>
                <a:cubicBezTo>
                  <a:pt x="231" y="341"/>
                  <a:pt x="231" y="341"/>
                  <a:pt x="231" y="341"/>
                </a:cubicBezTo>
                <a:cubicBezTo>
                  <a:pt x="156" y="341"/>
                  <a:pt x="112" y="307"/>
                  <a:pt x="98" y="237"/>
                </a:cubicBezTo>
                <a:cubicBezTo>
                  <a:pt x="72" y="104"/>
                  <a:pt x="58" y="34"/>
                  <a:pt x="58" y="28"/>
                </a:cubicBezTo>
                <a:cubicBezTo>
                  <a:pt x="55" y="8"/>
                  <a:pt x="43" y="0"/>
                  <a:pt x="24" y="4"/>
                </a:cubicBezTo>
                <a:cubicBezTo>
                  <a:pt x="7" y="8"/>
                  <a:pt x="0" y="19"/>
                  <a:pt x="5" y="37"/>
                </a:cubicBezTo>
                <a:cubicBezTo>
                  <a:pt x="46" y="247"/>
                  <a:pt x="46" y="247"/>
                  <a:pt x="46" y="247"/>
                </a:cubicBezTo>
                <a:cubicBezTo>
                  <a:pt x="52" y="280"/>
                  <a:pt x="66" y="310"/>
                  <a:pt x="89" y="337"/>
                </a:cubicBezTo>
                <a:cubicBezTo>
                  <a:pt x="119" y="375"/>
                  <a:pt x="157" y="394"/>
                  <a:pt x="203" y="394"/>
                </a:cubicBezTo>
                <a:cubicBezTo>
                  <a:pt x="358" y="394"/>
                  <a:pt x="358" y="394"/>
                  <a:pt x="358" y="394"/>
                </a:cubicBezTo>
                <a:cubicBezTo>
                  <a:pt x="383" y="394"/>
                  <a:pt x="396" y="386"/>
                  <a:pt x="396" y="370"/>
                </a:cubicBezTo>
                <a:cubicBezTo>
                  <a:pt x="396" y="351"/>
                  <a:pt x="383" y="341"/>
                  <a:pt x="357" y="3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44"/>
          <p:cNvSpPr>
            <a:spLocks noEditPoints="1"/>
          </p:cNvSpPr>
          <p:nvPr/>
        </p:nvSpPr>
        <p:spPr bwMode="auto">
          <a:xfrm>
            <a:off x="4840812" y="3073216"/>
            <a:ext cx="524730" cy="425642"/>
          </a:xfrm>
          <a:custGeom>
            <a:avLst/>
            <a:gdLst>
              <a:gd name="T0" fmla="*/ 485 w 514"/>
              <a:gd name="T1" fmla="*/ 0 h 416"/>
              <a:gd name="T2" fmla="*/ 29 w 514"/>
              <a:gd name="T3" fmla="*/ 0 h 416"/>
              <a:gd name="T4" fmla="*/ 0 w 514"/>
              <a:gd name="T5" fmla="*/ 29 h 416"/>
              <a:gd name="T6" fmla="*/ 0 w 514"/>
              <a:gd name="T7" fmla="*/ 333 h 416"/>
              <a:gd name="T8" fmla="*/ 29 w 514"/>
              <a:gd name="T9" fmla="*/ 362 h 416"/>
              <a:gd name="T10" fmla="*/ 202 w 514"/>
              <a:gd name="T11" fmla="*/ 362 h 416"/>
              <a:gd name="T12" fmla="*/ 202 w 514"/>
              <a:gd name="T13" fmla="*/ 390 h 416"/>
              <a:gd name="T14" fmla="*/ 133 w 514"/>
              <a:gd name="T15" fmla="*/ 390 h 416"/>
              <a:gd name="T16" fmla="*/ 120 w 514"/>
              <a:gd name="T17" fmla="*/ 403 h 416"/>
              <a:gd name="T18" fmla="*/ 133 w 514"/>
              <a:gd name="T19" fmla="*/ 416 h 416"/>
              <a:gd name="T20" fmla="*/ 381 w 514"/>
              <a:gd name="T21" fmla="*/ 416 h 416"/>
              <a:gd name="T22" fmla="*/ 394 w 514"/>
              <a:gd name="T23" fmla="*/ 403 h 416"/>
              <a:gd name="T24" fmla="*/ 381 w 514"/>
              <a:gd name="T25" fmla="*/ 390 h 416"/>
              <a:gd name="T26" fmla="*/ 312 w 514"/>
              <a:gd name="T27" fmla="*/ 390 h 416"/>
              <a:gd name="T28" fmla="*/ 312 w 514"/>
              <a:gd name="T29" fmla="*/ 362 h 416"/>
              <a:gd name="T30" fmla="*/ 485 w 514"/>
              <a:gd name="T31" fmla="*/ 362 h 416"/>
              <a:gd name="T32" fmla="*/ 514 w 514"/>
              <a:gd name="T33" fmla="*/ 333 h 416"/>
              <a:gd name="T34" fmla="*/ 514 w 514"/>
              <a:gd name="T35" fmla="*/ 29 h 416"/>
              <a:gd name="T36" fmla="*/ 485 w 514"/>
              <a:gd name="T37" fmla="*/ 0 h 416"/>
              <a:gd name="T38" fmla="*/ 29 w 514"/>
              <a:gd name="T39" fmla="*/ 26 h 416"/>
              <a:gd name="T40" fmla="*/ 485 w 514"/>
              <a:gd name="T41" fmla="*/ 26 h 416"/>
              <a:gd name="T42" fmla="*/ 488 w 514"/>
              <a:gd name="T43" fmla="*/ 29 h 416"/>
              <a:gd name="T44" fmla="*/ 488 w 514"/>
              <a:gd name="T45" fmla="*/ 298 h 416"/>
              <a:gd name="T46" fmla="*/ 26 w 514"/>
              <a:gd name="T47" fmla="*/ 298 h 416"/>
              <a:gd name="T48" fmla="*/ 26 w 514"/>
              <a:gd name="T49" fmla="*/ 29 h 416"/>
              <a:gd name="T50" fmla="*/ 29 w 514"/>
              <a:gd name="T51" fmla="*/ 2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14" h="416">
                <a:moveTo>
                  <a:pt x="485" y="0"/>
                </a:moveTo>
                <a:cubicBezTo>
                  <a:pt x="29" y="0"/>
                  <a:pt x="29" y="0"/>
                  <a:pt x="29" y="0"/>
                </a:cubicBezTo>
                <a:cubicBezTo>
                  <a:pt x="13" y="0"/>
                  <a:pt x="0" y="13"/>
                  <a:pt x="0" y="29"/>
                </a:cubicBezTo>
                <a:cubicBezTo>
                  <a:pt x="0" y="333"/>
                  <a:pt x="0" y="333"/>
                  <a:pt x="0" y="333"/>
                </a:cubicBezTo>
                <a:cubicBezTo>
                  <a:pt x="0" y="349"/>
                  <a:pt x="13" y="362"/>
                  <a:pt x="29" y="362"/>
                </a:cubicBezTo>
                <a:cubicBezTo>
                  <a:pt x="202" y="362"/>
                  <a:pt x="202" y="362"/>
                  <a:pt x="202" y="362"/>
                </a:cubicBezTo>
                <a:cubicBezTo>
                  <a:pt x="202" y="390"/>
                  <a:pt x="202" y="390"/>
                  <a:pt x="202" y="390"/>
                </a:cubicBezTo>
                <a:cubicBezTo>
                  <a:pt x="133" y="390"/>
                  <a:pt x="133" y="390"/>
                  <a:pt x="133" y="390"/>
                </a:cubicBezTo>
                <a:cubicBezTo>
                  <a:pt x="126" y="390"/>
                  <a:pt x="120" y="396"/>
                  <a:pt x="120" y="403"/>
                </a:cubicBezTo>
                <a:cubicBezTo>
                  <a:pt x="120" y="410"/>
                  <a:pt x="126" y="416"/>
                  <a:pt x="133" y="416"/>
                </a:cubicBezTo>
                <a:cubicBezTo>
                  <a:pt x="381" y="416"/>
                  <a:pt x="381" y="416"/>
                  <a:pt x="381" y="416"/>
                </a:cubicBezTo>
                <a:cubicBezTo>
                  <a:pt x="388" y="416"/>
                  <a:pt x="394" y="410"/>
                  <a:pt x="394" y="403"/>
                </a:cubicBezTo>
                <a:cubicBezTo>
                  <a:pt x="394" y="396"/>
                  <a:pt x="388" y="390"/>
                  <a:pt x="381" y="390"/>
                </a:cubicBezTo>
                <a:cubicBezTo>
                  <a:pt x="312" y="390"/>
                  <a:pt x="312" y="390"/>
                  <a:pt x="312" y="390"/>
                </a:cubicBezTo>
                <a:cubicBezTo>
                  <a:pt x="312" y="362"/>
                  <a:pt x="312" y="362"/>
                  <a:pt x="312" y="362"/>
                </a:cubicBezTo>
                <a:cubicBezTo>
                  <a:pt x="485" y="362"/>
                  <a:pt x="485" y="362"/>
                  <a:pt x="485" y="362"/>
                </a:cubicBezTo>
                <a:cubicBezTo>
                  <a:pt x="501" y="362"/>
                  <a:pt x="514" y="349"/>
                  <a:pt x="514" y="333"/>
                </a:cubicBezTo>
                <a:cubicBezTo>
                  <a:pt x="514" y="29"/>
                  <a:pt x="514" y="29"/>
                  <a:pt x="514" y="29"/>
                </a:cubicBezTo>
                <a:cubicBezTo>
                  <a:pt x="514" y="13"/>
                  <a:pt x="501" y="0"/>
                  <a:pt x="485" y="0"/>
                </a:cubicBezTo>
                <a:close/>
                <a:moveTo>
                  <a:pt x="29" y="26"/>
                </a:moveTo>
                <a:cubicBezTo>
                  <a:pt x="485" y="26"/>
                  <a:pt x="485" y="26"/>
                  <a:pt x="485" y="26"/>
                </a:cubicBezTo>
                <a:cubicBezTo>
                  <a:pt x="487" y="26"/>
                  <a:pt x="488" y="28"/>
                  <a:pt x="488" y="29"/>
                </a:cubicBezTo>
                <a:cubicBezTo>
                  <a:pt x="488" y="298"/>
                  <a:pt x="488" y="298"/>
                  <a:pt x="488" y="298"/>
                </a:cubicBezTo>
                <a:cubicBezTo>
                  <a:pt x="26" y="298"/>
                  <a:pt x="26" y="298"/>
                  <a:pt x="26" y="298"/>
                </a:cubicBezTo>
                <a:cubicBezTo>
                  <a:pt x="26" y="29"/>
                  <a:pt x="26" y="29"/>
                  <a:pt x="26" y="29"/>
                </a:cubicBezTo>
                <a:cubicBezTo>
                  <a:pt x="26" y="28"/>
                  <a:pt x="27" y="26"/>
                  <a:pt x="29" y="2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Freeform 109"/>
          <p:cNvSpPr>
            <a:spLocks/>
          </p:cNvSpPr>
          <p:nvPr/>
        </p:nvSpPr>
        <p:spPr bwMode="auto">
          <a:xfrm rot="785818">
            <a:off x="4976725" y="3134762"/>
            <a:ext cx="252903" cy="214355"/>
          </a:xfrm>
          <a:custGeom>
            <a:avLst/>
            <a:gdLst>
              <a:gd name="connsiteX0" fmla="*/ 556769 w 639090"/>
              <a:gd name="connsiteY0" fmla="*/ 0 h 541680"/>
              <a:gd name="connsiteX1" fmla="*/ 611610 w 639090"/>
              <a:gd name="connsiteY1" fmla="*/ 22081 h 541680"/>
              <a:gd name="connsiteX2" fmla="*/ 634382 w 639090"/>
              <a:gd name="connsiteY2" fmla="*/ 111744 h 541680"/>
              <a:gd name="connsiteX3" fmla="*/ 602799 w 639090"/>
              <a:gd name="connsiteY3" fmla="*/ 141246 h 541680"/>
              <a:gd name="connsiteX4" fmla="*/ 556769 w 639090"/>
              <a:gd name="connsiteY4" fmla="*/ 156703 h 541680"/>
              <a:gd name="connsiteX5" fmla="*/ 510706 w 639090"/>
              <a:gd name="connsiteY5" fmla="*/ 141246 h 541680"/>
              <a:gd name="connsiteX6" fmla="*/ 440611 w 639090"/>
              <a:gd name="connsiteY6" fmla="*/ 233645 h 541680"/>
              <a:gd name="connsiteX7" fmla="*/ 447899 w 639090"/>
              <a:gd name="connsiteY7" fmla="*/ 241821 h 541680"/>
              <a:gd name="connsiteX8" fmla="*/ 453483 w 639090"/>
              <a:gd name="connsiteY8" fmla="*/ 257183 h 541680"/>
              <a:gd name="connsiteX9" fmla="*/ 454798 w 639090"/>
              <a:gd name="connsiteY9" fmla="*/ 259515 h 541680"/>
              <a:gd name="connsiteX10" fmla="*/ 455089 w 639090"/>
              <a:gd name="connsiteY10" fmla="*/ 261600 h 541680"/>
              <a:gd name="connsiteX11" fmla="*/ 458336 w 639090"/>
              <a:gd name="connsiteY11" fmla="*/ 270535 h 541680"/>
              <a:gd name="connsiteX12" fmla="*/ 457861 w 639090"/>
              <a:gd name="connsiteY12" fmla="*/ 281491 h 541680"/>
              <a:gd name="connsiteX13" fmla="*/ 458735 w 639090"/>
              <a:gd name="connsiteY13" fmla="*/ 287768 h 541680"/>
              <a:gd name="connsiteX14" fmla="*/ 457317 w 639090"/>
              <a:gd name="connsiteY14" fmla="*/ 293999 h 541680"/>
              <a:gd name="connsiteX15" fmla="*/ 456971 w 639090"/>
              <a:gd name="connsiteY15" fmla="*/ 301959 h 541680"/>
              <a:gd name="connsiteX16" fmla="*/ 454013 w 639090"/>
              <a:gd name="connsiteY16" fmla="*/ 308519 h 541680"/>
              <a:gd name="connsiteX17" fmla="*/ 452402 w 639090"/>
              <a:gd name="connsiteY17" fmla="*/ 315600 h 541680"/>
              <a:gd name="connsiteX18" fmla="*/ 447630 w 639090"/>
              <a:gd name="connsiteY18" fmla="*/ 322673 h 541680"/>
              <a:gd name="connsiteX19" fmla="*/ 444873 w 639090"/>
              <a:gd name="connsiteY19" fmla="*/ 328787 h 541680"/>
              <a:gd name="connsiteX20" fmla="*/ 441643 w 639090"/>
              <a:gd name="connsiteY20" fmla="*/ 331549 h 541680"/>
              <a:gd name="connsiteX21" fmla="*/ 436008 w 639090"/>
              <a:gd name="connsiteY21" fmla="*/ 339902 h 541680"/>
              <a:gd name="connsiteX22" fmla="*/ 381134 w 639090"/>
              <a:gd name="connsiteY22" fmla="*/ 361983 h 541680"/>
              <a:gd name="connsiteX23" fmla="*/ 324025 w 639090"/>
              <a:gd name="connsiteY23" fmla="*/ 339902 h 541680"/>
              <a:gd name="connsiteX24" fmla="*/ 308009 w 639090"/>
              <a:gd name="connsiteY24" fmla="*/ 313633 h 541680"/>
              <a:gd name="connsiteX25" fmla="*/ 306045 w 639090"/>
              <a:gd name="connsiteY25" fmla="*/ 302599 h 541680"/>
              <a:gd name="connsiteX26" fmla="*/ 304578 w 639090"/>
              <a:gd name="connsiteY26" fmla="*/ 299332 h 541680"/>
              <a:gd name="connsiteX27" fmla="*/ 304096 w 639090"/>
              <a:gd name="connsiteY27" fmla="*/ 291643 h 541680"/>
              <a:gd name="connsiteX28" fmla="*/ 302670 w 639090"/>
              <a:gd name="connsiteY28" fmla="*/ 283627 h 541680"/>
              <a:gd name="connsiteX29" fmla="*/ 303354 w 639090"/>
              <a:gd name="connsiteY29" fmla="*/ 279785 h 541680"/>
              <a:gd name="connsiteX30" fmla="*/ 302781 w 639090"/>
              <a:gd name="connsiteY30" fmla="*/ 270640 h 541680"/>
              <a:gd name="connsiteX31" fmla="*/ 196836 w 639090"/>
              <a:gd name="connsiteY31" fmla="*/ 225934 h 541680"/>
              <a:gd name="connsiteX32" fmla="*/ 165186 w 639090"/>
              <a:gd name="connsiteY32" fmla="*/ 262830 h 541680"/>
              <a:gd name="connsiteX33" fmla="*/ 117694 w 639090"/>
              <a:gd name="connsiteY33" fmla="*/ 273197 h 541680"/>
              <a:gd name="connsiteX34" fmla="*/ 104926 w 639090"/>
              <a:gd name="connsiteY34" fmla="*/ 388797 h 541680"/>
              <a:gd name="connsiteX35" fmla="*/ 155478 w 639090"/>
              <a:gd name="connsiteY35" fmla="*/ 482009 h 541680"/>
              <a:gd name="connsiteX36" fmla="*/ 119687 w 639090"/>
              <a:gd name="connsiteY36" fmla="*/ 529091 h 541680"/>
              <a:gd name="connsiteX37" fmla="*/ 59377 w 639090"/>
              <a:gd name="connsiteY37" fmla="*/ 539399 h 541680"/>
              <a:gd name="connsiteX38" fmla="*/ 1661 w 639090"/>
              <a:gd name="connsiteY38" fmla="*/ 442754 h 541680"/>
              <a:gd name="connsiteX39" fmla="*/ 39337 w 639090"/>
              <a:gd name="connsiteY39" fmla="*/ 394545 h 541680"/>
              <a:gd name="connsiteX40" fmla="*/ 86830 w 639090"/>
              <a:gd name="connsiteY40" fmla="*/ 384179 h 541680"/>
              <a:gd name="connsiteX41" fmla="*/ 97713 w 639090"/>
              <a:gd name="connsiteY41" fmla="*/ 269704 h 541680"/>
              <a:gd name="connsiteX42" fmla="*/ 49045 w 639090"/>
              <a:gd name="connsiteY42" fmla="*/ 175367 h 541680"/>
              <a:gd name="connsiteX43" fmla="*/ 84837 w 639090"/>
              <a:gd name="connsiteY43" fmla="*/ 128285 h 541680"/>
              <a:gd name="connsiteX44" fmla="*/ 143262 w 639090"/>
              <a:gd name="connsiteY44" fmla="*/ 119102 h 541680"/>
              <a:gd name="connsiteX45" fmla="*/ 203236 w 639090"/>
              <a:gd name="connsiteY45" fmla="*/ 206687 h 541680"/>
              <a:gd name="connsiteX46" fmla="*/ 309181 w 639090"/>
              <a:gd name="connsiteY46" fmla="*/ 251393 h 541680"/>
              <a:gd name="connsiteX47" fmla="*/ 309808 w 639090"/>
              <a:gd name="connsiteY47" fmla="*/ 250662 h 541680"/>
              <a:gd name="connsiteX48" fmla="*/ 324025 w 639090"/>
              <a:gd name="connsiteY48" fmla="*/ 227325 h 541680"/>
              <a:gd name="connsiteX49" fmla="*/ 336251 w 639090"/>
              <a:gd name="connsiteY49" fmla="*/ 219835 h 541680"/>
              <a:gd name="connsiteX50" fmla="*/ 340830 w 639090"/>
              <a:gd name="connsiteY50" fmla="*/ 214496 h 541680"/>
              <a:gd name="connsiteX51" fmla="*/ 399255 w 639090"/>
              <a:gd name="connsiteY51" fmla="*/ 205314 h 541680"/>
              <a:gd name="connsiteX52" fmla="*/ 427569 w 639090"/>
              <a:gd name="connsiteY52" fmla="*/ 219014 h 541680"/>
              <a:gd name="connsiteX53" fmla="*/ 428094 w 639090"/>
              <a:gd name="connsiteY53" fmla="*/ 219603 h 541680"/>
              <a:gd name="connsiteX54" fmla="*/ 495287 w 639090"/>
              <a:gd name="connsiteY54" fmla="*/ 128034 h 541680"/>
              <a:gd name="connsiteX55" fmla="*/ 501895 w 639090"/>
              <a:gd name="connsiteY55" fmla="*/ 22081 h 541680"/>
              <a:gd name="connsiteX56" fmla="*/ 556769 w 639090"/>
              <a:gd name="connsiteY56" fmla="*/ 0 h 54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639090" h="541680">
                <a:moveTo>
                  <a:pt x="556769" y="0"/>
                </a:moveTo>
                <a:cubicBezTo>
                  <a:pt x="576496" y="0"/>
                  <a:pt x="596158" y="8833"/>
                  <a:pt x="611610" y="22081"/>
                </a:cubicBezTo>
                <a:cubicBezTo>
                  <a:pt x="640116" y="50750"/>
                  <a:pt x="643970" y="89157"/>
                  <a:pt x="634382" y="111744"/>
                </a:cubicBezTo>
                <a:cubicBezTo>
                  <a:pt x="626737" y="129771"/>
                  <a:pt x="613035" y="136468"/>
                  <a:pt x="602799" y="141246"/>
                </a:cubicBezTo>
                <a:cubicBezTo>
                  <a:pt x="589583" y="152286"/>
                  <a:pt x="574261" y="156703"/>
                  <a:pt x="556769" y="156703"/>
                </a:cubicBezTo>
                <a:cubicBezTo>
                  <a:pt x="539114" y="156703"/>
                  <a:pt x="523792" y="152286"/>
                  <a:pt x="510706" y="141246"/>
                </a:cubicBezTo>
                <a:lnTo>
                  <a:pt x="440611" y="233645"/>
                </a:lnTo>
                <a:lnTo>
                  <a:pt x="447899" y="241821"/>
                </a:lnTo>
                <a:lnTo>
                  <a:pt x="453483" y="257183"/>
                </a:lnTo>
                <a:lnTo>
                  <a:pt x="454798" y="259515"/>
                </a:lnTo>
                <a:lnTo>
                  <a:pt x="455089" y="261600"/>
                </a:lnTo>
                <a:lnTo>
                  <a:pt x="458336" y="270535"/>
                </a:lnTo>
                <a:lnTo>
                  <a:pt x="457861" y="281491"/>
                </a:lnTo>
                <a:lnTo>
                  <a:pt x="458735" y="287768"/>
                </a:lnTo>
                <a:lnTo>
                  <a:pt x="457317" y="293999"/>
                </a:lnTo>
                <a:lnTo>
                  <a:pt x="456971" y="301959"/>
                </a:lnTo>
                <a:lnTo>
                  <a:pt x="454013" y="308519"/>
                </a:lnTo>
                <a:lnTo>
                  <a:pt x="452402" y="315600"/>
                </a:lnTo>
                <a:lnTo>
                  <a:pt x="447630" y="322673"/>
                </a:lnTo>
                <a:lnTo>
                  <a:pt x="444873" y="328787"/>
                </a:lnTo>
                <a:lnTo>
                  <a:pt x="441643" y="331549"/>
                </a:lnTo>
                <a:lnTo>
                  <a:pt x="436008" y="339902"/>
                </a:lnTo>
                <a:cubicBezTo>
                  <a:pt x="420621" y="355359"/>
                  <a:pt x="400926" y="361983"/>
                  <a:pt x="381134" y="361983"/>
                </a:cubicBezTo>
                <a:cubicBezTo>
                  <a:pt x="359139" y="361983"/>
                  <a:pt x="339412" y="355359"/>
                  <a:pt x="324025" y="339902"/>
                </a:cubicBezTo>
                <a:cubicBezTo>
                  <a:pt x="316907" y="332183"/>
                  <a:pt x="311568" y="323219"/>
                  <a:pt x="308009" y="313633"/>
                </a:cubicBezTo>
                <a:lnTo>
                  <a:pt x="306045" y="302599"/>
                </a:lnTo>
                <a:lnTo>
                  <a:pt x="304578" y="299332"/>
                </a:lnTo>
                <a:lnTo>
                  <a:pt x="304096" y="291643"/>
                </a:lnTo>
                <a:lnTo>
                  <a:pt x="302670" y="283627"/>
                </a:lnTo>
                <a:lnTo>
                  <a:pt x="303354" y="279785"/>
                </a:lnTo>
                <a:lnTo>
                  <a:pt x="302781" y="270640"/>
                </a:lnTo>
                <a:cubicBezTo>
                  <a:pt x="302781" y="270640"/>
                  <a:pt x="302781" y="270640"/>
                  <a:pt x="196836" y="225934"/>
                </a:cubicBezTo>
                <a:cubicBezTo>
                  <a:pt x="191188" y="242161"/>
                  <a:pt x="180261" y="253828"/>
                  <a:pt x="165186" y="262830"/>
                </a:cubicBezTo>
                <a:cubicBezTo>
                  <a:pt x="150112" y="271833"/>
                  <a:pt x="134658" y="275920"/>
                  <a:pt x="117694" y="273197"/>
                </a:cubicBezTo>
                <a:cubicBezTo>
                  <a:pt x="117694" y="273197"/>
                  <a:pt x="117694" y="273197"/>
                  <a:pt x="104926" y="388797"/>
                </a:cubicBezTo>
                <a:cubicBezTo>
                  <a:pt x="143381" y="401824"/>
                  <a:pt x="165262" y="442744"/>
                  <a:pt x="155478" y="482009"/>
                </a:cubicBezTo>
                <a:cubicBezTo>
                  <a:pt x="150210" y="503151"/>
                  <a:pt x="136646" y="518964"/>
                  <a:pt x="119687" y="529091"/>
                </a:cubicBezTo>
                <a:cubicBezTo>
                  <a:pt x="100843" y="540344"/>
                  <a:pt x="80489" y="544787"/>
                  <a:pt x="59377" y="539399"/>
                </a:cubicBezTo>
                <a:cubicBezTo>
                  <a:pt x="19037" y="527498"/>
                  <a:pt x="-6992" y="483913"/>
                  <a:pt x="1661" y="442754"/>
                </a:cubicBezTo>
                <a:cubicBezTo>
                  <a:pt x="8061" y="423506"/>
                  <a:pt x="20494" y="405798"/>
                  <a:pt x="39337" y="394545"/>
                </a:cubicBezTo>
                <a:cubicBezTo>
                  <a:pt x="52527" y="386668"/>
                  <a:pt x="70997" y="383351"/>
                  <a:pt x="86830" y="384179"/>
                </a:cubicBezTo>
                <a:cubicBezTo>
                  <a:pt x="86830" y="384179"/>
                  <a:pt x="86830" y="384179"/>
                  <a:pt x="97713" y="269704"/>
                </a:cubicBezTo>
                <a:cubicBezTo>
                  <a:pt x="61142" y="255552"/>
                  <a:pt x="39261" y="214632"/>
                  <a:pt x="49045" y="175367"/>
                </a:cubicBezTo>
                <a:cubicBezTo>
                  <a:pt x="53561" y="157245"/>
                  <a:pt x="65993" y="139538"/>
                  <a:pt x="84837" y="128285"/>
                </a:cubicBezTo>
                <a:cubicBezTo>
                  <a:pt x="101796" y="118157"/>
                  <a:pt x="123281" y="115609"/>
                  <a:pt x="143262" y="119102"/>
                </a:cubicBezTo>
                <a:cubicBezTo>
                  <a:pt x="182470" y="129108"/>
                  <a:pt x="208120" y="167778"/>
                  <a:pt x="203236" y="206687"/>
                </a:cubicBezTo>
                <a:cubicBezTo>
                  <a:pt x="203236" y="206687"/>
                  <a:pt x="203236" y="206687"/>
                  <a:pt x="309181" y="251393"/>
                </a:cubicBezTo>
                <a:lnTo>
                  <a:pt x="309808" y="250662"/>
                </a:lnTo>
                <a:lnTo>
                  <a:pt x="324025" y="227325"/>
                </a:lnTo>
                <a:lnTo>
                  <a:pt x="336251" y="219835"/>
                </a:lnTo>
                <a:lnTo>
                  <a:pt x="340830" y="214496"/>
                </a:lnTo>
                <a:cubicBezTo>
                  <a:pt x="359674" y="203243"/>
                  <a:pt x="381159" y="200695"/>
                  <a:pt x="399255" y="205314"/>
                </a:cubicBezTo>
                <a:cubicBezTo>
                  <a:pt x="409812" y="208008"/>
                  <a:pt x="419355" y="212752"/>
                  <a:pt x="427569" y="219014"/>
                </a:cubicBezTo>
                <a:lnTo>
                  <a:pt x="428094" y="219603"/>
                </a:lnTo>
                <a:lnTo>
                  <a:pt x="495287" y="128034"/>
                </a:lnTo>
                <a:cubicBezTo>
                  <a:pt x="471122" y="97120"/>
                  <a:pt x="473259" y="50750"/>
                  <a:pt x="501895" y="22081"/>
                </a:cubicBezTo>
                <a:cubicBezTo>
                  <a:pt x="515046" y="8833"/>
                  <a:pt x="534806" y="0"/>
                  <a:pt x="5567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7" name="Freeform 61"/>
          <p:cNvSpPr>
            <a:spLocks noEditPoints="1"/>
          </p:cNvSpPr>
          <p:nvPr/>
        </p:nvSpPr>
        <p:spPr bwMode="auto">
          <a:xfrm>
            <a:off x="4828238" y="2604909"/>
            <a:ext cx="167768" cy="358333"/>
          </a:xfrm>
          <a:custGeom>
            <a:avLst/>
            <a:gdLst>
              <a:gd name="T0" fmla="*/ 208 w 223"/>
              <a:gd name="T1" fmla="*/ 0 h 570"/>
              <a:gd name="T2" fmla="*/ 15 w 223"/>
              <a:gd name="T3" fmla="*/ 0 h 570"/>
              <a:gd name="T4" fmla="*/ 0 w 223"/>
              <a:gd name="T5" fmla="*/ 15 h 570"/>
              <a:gd name="T6" fmla="*/ 0 w 223"/>
              <a:gd name="T7" fmla="*/ 555 h 570"/>
              <a:gd name="T8" fmla="*/ 15 w 223"/>
              <a:gd name="T9" fmla="*/ 570 h 570"/>
              <a:gd name="T10" fmla="*/ 208 w 223"/>
              <a:gd name="T11" fmla="*/ 570 h 570"/>
              <a:gd name="T12" fmla="*/ 223 w 223"/>
              <a:gd name="T13" fmla="*/ 555 h 570"/>
              <a:gd name="T14" fmla="*/ 223 w 223"/>
              <a:gd name="T15" fmla="*/ 15 h 570"/>
              <a:gd name="T16" fmla="*/ 208 w 223"/>
              <a:gd name="T17" fmla="*/ 0 h 570"/>
              <a:gd name="T18" fmla="*/ 25 w 223"/>
              <a:gd name="T19" fmla="*/ 50 h 570"/>
              <a:gd name="T20" fmla="*/ 198 w 223"/>
              <a:gd name="T21" fmla="*/ 50 h 570"/>
              <a:gd name="T22" fmla="*/ 198 w 223"/>
              <a:gd name="T23" fmla="*/ 155 h 570"/>
              <a:gd name="T24" fmla="*/ 25 w 223"/>
              <a:gd name="T25" fmla="*/ 155 h 570"/>
              <a:gd name="T26" fmla="*/ 25 w 223"/>
              <a:gd name="T27" fmla="*/ 50 h 570"/>
              <a:gd name="T28" fmla="*/ 111 w 223"/>
              <a:gd name="T29" fmla="*/ 514 h 570"/>
              <a:gd name="T30" fmla="*/ 87 w 223"/>
              <a:gd name="T31" fmla="*/ 491 h 570"/>
              <a:gd name="T32" fmla="*/ 111 w 223"/>
              <a:gd name="T33" fmla="*/ 467 h 570"/>
              <a:gd name="T34" fmla="*/ 135 w 223"/>
              <a:gd name="T35" fmla="*/ 491 h 570"/>
              <a:gd name="T36" fmla="*/ 111 w 223"/>
              <a:gd name="T37" fmla="*/ 514 h 570"/>
              <a:gd name="T38" fmla="*/ 186 w 223"/>
              <a:gd name="T39" fmla="*/ 248 h 570"/>
              <a:gd name="T40" fmla="*/ 37 w 223"/>
              <a:gd name="T41" fmla="*/ 248 h 570"/>
              <a:gd name="T42" fmla="*/ 18 w 223"/>
              <a:gd name="T43" fmla="*/ 229 h 570"/>
              <a:gd name="T44" fmla="*/ 37 w 223"/>
              <a:gd name="T45" fmla="*/ 210 h 570"/>
              <a:gd name="T46" fmla="*/ 186 w 223"/>
              <a:gd name="T47" fmla="*/ 210 h 570"/>
              <a:gd name="T48" fmla="*/ 205 w 223"/>
              <a:gd name="T49" fmla="*/ 229 h 570"/>
              <a:gd name="T50" fmla="*/ 186 w 223"/>
              <a:gd name="T51" fmla="*/ 248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3" h="570">
                <a:moveTo>
                  <a:pt x="208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7"/>
                  <a:pt x="0" y="15"/>
                </a:cubicBezTo>
                <a:cubicBezTo>
                  <a:pt x="0" y="555"/>
                  <a:pt x="0" y="555"/>
                  <a:pt x="0" y="555"/>
                </a:cubicBezTo>
                <a:cubicBezTo>
                  <a:pt x="0" y="563"/>
                  <a:pt x="7" y="570"/>
                  <a:pt x="15" y="570"/>
                </a:cubicBezTo>
                <a:cubicBezTo>
                  <a:pt x="208" y="570"/>
                  <a:pt x="208" y="570"/>
                  <a:pt x="208" y="570"/>
                </a:cubicBezTo>
                <a:cubicBezTo>
                  <a:pt x="216" y="570"/>
                  <a:pt x="223" y="563"/>
                  <a:pt x="223" y="555"/>
                </a:cubicBezTo>
                <a:cubicBezTo>
                  <a:pt x="223" y="15"/>
                  <a:pt x="223" y="15"/>
                  <a:pt x="223" y="15"/>
                </a:cubicBezTo>
                <a:cubicBezTo>
                  <a:pt x="223" y="7"/>
                  <a:pt x="216" y="0"/>
                  <a:pt x="208" y="0"/>
                </a:cubicBezTo>
                <a:close/>
                <a:moveTo>
                  <a:pt x="25" y="50"/>
                </a:moveTo>
                <a:cubicBezTo>
                  <a:pt x="198" y="50"/>
                  <a:pt x="198" y="50"/>
                  <a:pt x="198" y="50"/>
                </a:cubicBezTo>
                <a:cubicBezTo>
                  <a:pt x="198" y="155"/>
                  <a:pt x="198" y="155"/>
                  <a:pt x="198" y="155"/>
                </a:cubicBezTo>
                <a:cubicBezTo>
                  <a:pt x="25" y="155"/>
                  <a:pt x="25" y="155"/>
                  <a:pt x="25" y="155"/>
                </a:cubicBezTo>
                <a:lnTo>
                  <a:pt x="25" y="50"/>
                </a:lnTo>
                <a:close/>
                <a:moveTo>
                  <a:pt x="111" y="514"/>
                </a:moveTo>
                <a:cubicBezTo>
                  <a:pt x="98" y="514"/>
                  <a:pt x="87" y="504"/>
                  <a:pt x="87" y="491"/>
                </a:cubicBezTo>
                <a:cubicBezTo>
                  <a:pt x="87" y="477"/>
                  <a:pt x="98" y="467"/>
                  <a:pt x="111" y="467"/>
                </a:cubicBezTo>
                <a:cubicBezTo>
                  <a:pt x="125" y="467"/>
                  <a:pt x="135" y="477"/>
                  <a:pt x="135" y="491"/>
                </a:cubicBezTo>
                <a:cubicBezTo>
                  <a:pt x="135" y="504"/>
                  <a:pt x="125" y="514"/>
                  <a:pt x="111" y="514"/>
                </a:cubicBezTo>
                <a:close/>
                <a:moveTo>
                  <a:pt x="186" y="248"/>
                </a:moveTo>
                <a:cubicBezTo>
                  <a:pt x="37" y="248"/>
                  <a:pt x="37" y="248"/>
                  <a:pt x="37" y="248"/>
                </a:cubicBezTo>
                <a:cubicBezTo>
                  <a:pt x="26" y="248"/>
                  <a:pt x="18" y="239"/>
                  <a:pt x="18" y="229"/>
                </a:cubicBezTo>
                <a:cubicBezTo>
                  <a:pt x="18" y="218"/>
                  <a:pt x="26" y="210"/>
                  <a:pt x="37" y="210"/>
                </a:cubicBezTo>
                <a:cubicBezTo>
                  <a:pt x="186" y="210"/>
                  <a:pt x="186" y="210"/>
                  <a:pt x="186" y="210"/>
                </a:cubicBezTo>
                <a:cubicBezTo>
                  <a:pt x="196" y="210"/>
                  <a:pt x="205" y="218"/>
                  <a:pt x="205" y="229"/>
                </a:cubicBezTo>
                <a:cubicBezTo>
                  <a:pt x="205" y="239"/>
                  <a:pt x="196" y="248"/>
                  <a:pt x="186" y="2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Freeform 61"/>
          <p:cNvSpPr>
            <a:spLocks noEditPoints="1"/>
          </p:cNvSpPr>
          <p:nvPr/>
        </p:nvSpPr>
        <p:spPr bwMode="auto">
          <a:xfrm>
            <a:off x="5020126" y="2604909"/>
            <a:ext cx="167768" cy="358333"/>
          </a:xfrm>
          <a:custGeom>
            <a:avLst/>
            <a:gdLst>
              <a:gd name="T0" fmla="*/ 208 w 223"/>
              <a:gd name="T1" fmla="*/ 0 h 570"/>
              <a:gd name="T2" fmla="*/ 15 w 223"/>
              <a:gd name="T3" fmla="*/ 0 h 570"/>
              <a:gd name="T4" fmla="*/ 0 w 223"/>
              <a:gd name="T5" fmla="*/ 15 h 570"/>
              <a:gd name="T6" fmla="*/ 0 w 223"/>
              <a:gd name="T7" fmla="*/ 555 h 570"/>
              <a:gd name="T8" fmla="*/ 15 w 223"/>
              <a:gd name="T9" fmla="*/ 570 h 570"/>
              <a:gd name="T10" fmla="*/ 208 w 223"/>
              <a:gd name="T11" fmla="*/ 570 h 570"/>
              <a:gd name="T12" fmla="*/ 223 w 223"/>
              <a:gd name="T13" fmla="*/ 555 h 570"/>
              <a:gd name="T14" fmla="*/ 223 w 223"/>
              <a:gd name="T15" fmla="*/ 15 h 570"/>
              <a:gd name="T16" fmla="*/ 208 w 223"/>
              <a:gd name="T17" fmla="*/ 0 h 570"/>
              <a:gd name="T18" fmla="*/ 25 w 223"/>
              <a:gd name="T19" fmla="*/ 50 h 570"/>
              <a:gd name="T20" fmla="*/ 198 w 223"/>
              <a:gd name="T21" fmla="*/ 50 h 570"/>
              <a:gd name="T22" fmla="*/ 198 w 223"/>
              <a:gd name="T23" fmla="*/ 155 h 570"/>
              <a:gd name="T24" fmla="*/ 25 w 223"/>
              <a:gd name="T25" fmla="*/ 155 h 570"/>
              <a:gd name="T26" fmla="*/ 25 w 223"/>
              <a:gd name="T27" fmla="*/ 50 h 570"/>
              <a:gd name="T28" fmla="*/ 111 w 223"/>
              <a:gd name="T29" fmla="*/ 514 h 570"/>
              <a:gd name="T30" fmla="*/ 87 w 223"/>
              <a:gd name="T31" fmla="*/ 491 h 570"/>
              <a:gd name="T32" fmla="*/ 111 w 223"/>
              <a:gd name="T33" fmla="*/ 467 h 570"/>
              <a:gd name="T34" fmla="*/ 135 w 223"/>
              <a:gd name="T35" fmla="*/ 491 h 570"/>
              <a:gd name="T36" fmla="*/ 111 w 223"/>
              <a:gd name="T37" fmla="*/ 514 h 570"/>
              <a:gd name="T38" fmla="*/ 186 w 223"/>
              <a:gd name="T39" fmla="*/ 248 h 570"/>
              <a:gd name="T40" fmla="*/ 37 w 223"/>
              <a:gd name="T41" fmla="*/ 248 h 570"/>
              <a:gd name="T42" fmla="*/ 18 w 223"/>
              <a:gd name="T43" fmla="*/ 229 h 570"/>
              <a:gd name="T44" fmla="*/ 37 w 223"/>
              <a:gd name="T45" fmla="*/ 210 h 570"/>
              <a:gd name="T46" fmla="*/ 186 w 223"/>
              <a:gd name="T47" fmla="*/ 210 h 570"/>
              <a:gd name="T48" fmla="*/ 205 w 223"/>
              <a:gd name="T49" fmla="*/ 229 h 570"/>
              <a:gd name="T50" fmla="*/ 186 w 223"/>
              <a:gd name="T51" fmla="*/ 248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3" h="570">
                <a:moveTo>
                  <a:pt x="208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7"/>
                  <a:pt x="0" y="15"/>
                </a:cubicBezTo>
                <a:cubicBezTo>
                  <a:pt x="0" y="555"/>
                  <a:pt x="0" y="555"/>
                  <a:pt x="0" y="555"/>
                </a:cubicBezTo>
                <a:cubicBezTo>
                  <a:pt x="0" y="563"/>
                  <a:pt x="7" y="570"/>
                  <a:pt x="15" y="570"/>
                </a:cubicBezTo>
                <a:cubicBezTo>
                  <a:pt x="208" y="570"/>
                  <a:pt x="208" y="570"/>
                  <a:pt x="208" y="570"/>
                </a:cubicBezTo>
                <a:cubicBezTo>
                  <a:pt x="216" y="570"/>
                  <a:pt x="223" y="563"/>
                  <a:pt x="223" y="555"/>
                </a:cubicBezTo>
                <a:cubicBezTo>
                  <a:pt x="223" y="15"/>
                  <a:pt x="223" y="15"/>
                  <a:pt x="223" y="15"/>
                </a:cubicBezTo>
                <a:cubicBezTo>
                  <a:pt x="223" y="7"/>
                  <a:pt x="216" y="0"/>
                  <a:pt x="208" y="0"/>
                </a:cubicBezTo>
                <a:close/>
                <a:moveTo>
                  <a:pt x="25" y="50"/>
                </a:moveTo>
                <a:cubicBezTo>
                  <a:pt x="198" y="50"/>
                  <a:pt x="198" y="50"/>
                  <a:pt x="198" y="50"/>
                </a:cubicBezTo>
                <a:cubicBezTo>
                  <a:pt x="198" y="155"/>
                  <a:pt x="198" y="155"/>
                  <a:pt x="198" y="155"/>
                </a:cubicBezTo>
                <a:cubicBezTo>
                  <a:pt x="25" y="155"/>
                  <a:pt x="25" y="155"/>
                  <a:pt x="25" y="155"/>
                </a:cubicBezTo>
                <a:lnTo>
                  <a:pt x="25" y="50"/>
                </a:lnTo>
                <a:close/>
                <a:moveTo>
                  <a:pt x="111" y="514"/>
                </a:moveTo>
                <a:cubicBezTo>
                  <a:pt x="98" y="514"/>
                  <a:pt x="87" y="504"/>
                  <a:pt x="87" y="491"/>
                </a:cubicBezTo>
                <a:cubicBezTo>
                  <a:pt x="87" y="477"/>
                  <a:pt x="98" y="467"/>
                  <a:pt x="111" y="467"/>
                </a:cubicBezTo>
                <a:cubicBezTo>
                  <a:pt x="125" y="467"/>
                  <a:pt x="135" y="477"/>
                  <a:pt x="135" y="491"/>
                </a:cubicBezTo>
                <a:cubicBezTo>
                  <a:pt x="135" y="504"/>
                  <a:pt x="125" y="514"/>
                  <a:pt x="111" y="514"/>
                </a:cubicBezTo>
                <a:close/>
                <a:moveTo>
                  <a:pt x="186" y="248"/>
                </a:moveTo>
                <a:cubicBezTo>
                  <a:pt x="37" y="248"/>
                  <a:pt x="37" y="248"/>
                  <a:pt x="37" y="248"/>
                </a:cubicBezTo>
                <a:cubicBezTo>
                  <a:pt x="26" y="248"/>
                  <a:pt x="18" y="239"/>
                  <a:pt x="18" y="229"/>
                </a:cubicBezTo>
                <a:cubicBezTo>
                  <a:pt x="18" y="218"/>
                  <a:pt x="26" y="210"/>
                  <a:pt x="37" y="210"/>
                </a:cubicBezTo>
                <a:cubicBezTo>
                  <a:pt x="186" y="210"/>
                  <a:pt x="186" y="210"/>
                  <a:pt x="186" y="210"/>
                </a:cubicBezTo>
                <a:cubicBezTo>
                  <a:pt x="196" y="210"/>
                  <a:pt x="205" y="218"/>
                  <a:pt x="205" y="229"/>
                </a:cubicBezTo>
                <a:cubicBezTo>
                  <a:pt x="205" y="239"/>
                  <a:pt x="196" y="248"/>
                  <a:pt x="186" y="2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Freeform 61"/>
          <p:cNvSpPr>
            <a:spLocks noEditPoints="1"/>
          </p:cNvSpPr>
          <p:nvPr/>
        </p:nvSpPr>
        <p:spPr bwMode="auto">
          <a:xfrm>
            <a:off x="5212015" y="2604909"/>
            <a:ext cx="167768" cy="358333"/>
          </a:xfrm>
          <a:custGeom>
            <a:avLst/>
            <a:gdLst>
              <a:gd name="T0" fmla="*/ 208 w 223"/>
              <a:gd name="T1" fmla="*/ 0 h 570"/>
              <a:gd name="T2" fmla="*/ 15 w 223"/>
              <a:gd name="T3" fmla="*/ 0 h 570"/>
              <a:gd name="T4" fmla="*/ 0 w 223"/>
              <a:gd name="T5" fmla="*/ 15 h 570"/>
              <a:gd name="T6" fmla="*/ 0 w 223"/>
              <a:gd name="T7" fmla="*/ 555 h 570"/>
              <a:gd name="T8" fmla="*/ 15 w 223"/>
              <a:gd name="T9" fmla="*/ 570 h 570"/>
              <a:gd name="T10" fmla="*/ 208 w 223"/>
              <a:gd name="T11" fmla="*/ 570 h 570"/>
              <a:gd name="T12" fmla="*/ 223 w 223"/>
              <a:gd name="T13" fmla="*/ 555 h 570"/>
              <a:gd name="T14" fmla="*/ 223 w 223"/>
              <a:gd name="T15" fmla="*/ 15 h 570"/>
              <a:gd name="T16" fmla="*/ 208 w 223"/>
              <a:gd name="T17" fmla="*/ 0 h 570"/>
              <a:gd name="T18" fmla="*/ 25 w 223"/>
              <a:gd name="T19" fmla="*/ 50 h 570"/>
              <a:gd name="T20" fmla="*/ 198 w 223"/>
              <a:gd name="T21" fmla="*/ 50 h 570"/>
              <a:gd name="T22" fmla="*/ 198 w 223"/>
              <a:gd name="T23" fmla="*/ 155 h 570"/>
              <a:gd name="T24" fmla="*/ 25 w 223"/>
              <a:gd name="T25" fmla="*/ 155 h 570"/>
              <a:gd name="T26" fmla="*/ 25 w 223"/>
              <a:gd name="T27" fmla="*/ 50 h 570"/>
              <a:gd name="T28" fmla="*/ 111 w 223"/>
              <a:gd name="T29" fmla="*/ 514 h 570"/>
              <a:gd name="T30" fmla="*/ 87 w 223"/>
              <a:gd name="T31" fmla="*/ 491 h 570"/>
              <a:gd name="T32" fmla="*/ 111 w 223"/>
              <a:gd name="T33" fmla="*/ 467 h 570"/>
              <a:gd name="T34" fmla="*/ 135 w 223"/>
              <a:gd name="T35" fmla="*/ 491 h 570"/>
              <a:gd name="T36" fmla="*/ 111 w 223"/>
              <a:gd name="T37" fmla="*/ 514 h 570"/>
              <a:gd name="T38" fmla="*/ 186 w 223"/>
              <a:gd name="T39" fmla="*/ 248 h 570"/>
              <a:gd name="T40" fmla="*/ 37 w 223"/>
              <a:gd name="T41" fmla="*/ 248 h 570"/>
              <a:gd name="T42" fmla="*/ 18 w 223"/>
              <a:gd name="T43" fmla="*/ 229 h 570"/>
              <a:gd name="T44" fmla="*/ 37 w 223"/>
              <a:gd name="T45" fmla="*/ 210 h 570"/>
              <a:gd name="T46" fmla="*/ 186 w 223"/>
              <a:gd name="T47" fmla="*/ 210 h 570"/>
              <a:gd name="T48" fmla="*/ 205 w 223"/>
              <a:gd name="T49" fmla="*/ 229 h 570"/>
              <a:gd name="T50" fmla="*/ 186 w 223"/>
              <a:gd name="T51" fmla="*/ 248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3" h="570">
                <a:moveTo>
                  <a:pt x="208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7"/>
                  <a:pt x="0" y="15"/>
                </a:cubicBezTo>
                <a:cubicBezTo>
                  <a:pt x="0" y="555"/>
                  <a:pt x="0" y="555"/>
                  <a:pt x="0" y="555"/>
                </a:cubicBezTo>
                <a:cubicBezTo>
                  <a:pt x="0" y="563"/>
                  <a:pt x="7" y="570"/>
                  <a:pt x="15" y="570"/>
                </a:cubicBezTo>
                <a:cubicBezTo>
                  <a:pt x="208" y="570"/>
                  <a:pt x="208" y="570"/>
                  <a:pt x="208" y="570"/>
                </a:cubicBezTo>
                <a:cubicBezTo>
                  <a:pt x="216" y="570"/>
                  <a:pt x="223" y="563"/>
                  <a:pt x="223" y="555"/>
                </a:cubicBezTo>
                <a:cubicBezTo>
                  <a:pt x="223" y="15"/>
                  <a:pt x="223" y="15"/>
                  <a:pt x="223" y="15"/>
                </a:cubicBezTo>
                <a:cubicBezTo>
                  <a:pt x="223" y="7"/>
                  <a:pt x="216" y="0"/>
                  <a:pt x="208" y="0"/>
                </a:cubicBezTo>
                <a:close/>
                <a:moveTo>
                  <a:pt x="25" y="50"/>
                </a:moveTo>
                <a:cubicBezTo>
                  <a:pt x="198" y="50"/>
                  <a:pt x="198" y="50"/>
                  <a:pt x="198" y="50"/>
                </a:cubicBezTo>
                <a:cubicBezTo>
                  <a:pt x="198" y="155"/>
                  <a:pt x="198" y="155"/>
                  <a:pt x="198" y="155"/>
                </a:cubicBezTo>
                <a:cubicBezTo>
                  <a:pt x="25" y="155"/>
                  <a:pt x="25" y="155"/>
                  <a:pt x="25" y="155"/>
                </a:cubicBezTo>
                <a:lnTo>
                  <a:pt x="25" y="50"/>
                </a:lnTo>
                <a:close/>
                <a:moveTo>
                  <a:pt x="111" y="514"/>
                </a:moveTo>
                <a:cubicBezTo>
                  <a:pt x="98" y="514"/>
                  <a:pt x="87" y="504"/>
                  <a:pt x="87" y="491"/>
                </a:cubicBezTo>
                <a:cubicBezTo>
                  <a:pt x="87" y="477"/>
                  <a:pt x="98" y="467"/>
                  <a:pt x="111" y="467"/>
                </a:cubicBezTo>
                <a:cubicBezTo>
                  <a:pt x="125" y="467"/>
                  <a:pt x="135" y="477"/>
                  <a:pt x="135" y="491"/>
                </a:cubicBezTo>
                <a:cubicBezTo>
                  <a:pt x="135" y="504"/>
                  <a:pt x="125" y="514"/>
                  <a:pt x="111" y="514"/>
                </a:cubicBezTo>
                <a:close/>
                <a:moveTo>
                  <a:pt x="186" y="248"/>
                </a:moveTo>
                <a:cubicBezTo>
                  <a:pt x="37" y="248"/>
                  <a:pt x="37" y="248"/>
                  <a:pt x="37" y="248"/>
                </a:cubicBezTo>
                <a:cubicBezTo>
                  <a:pt x="26" y="248"/>
                  <a:pt x="18" y="239"/>
                  <a:pt x="18" y="229"/>
                </a:cubicBezTo>
                <a:cubicBezTo>
                  <a:pt x="18" y="218"/>
                  <a:pt x="26" y="210"/>
                  <a:pt x="37" y="210"/>
                </a:cubicBezTo>
                <a:cubicBezTo>
                  <a:pt x="186" y="210"/>
                  <a:pt x="186" y="210"/>
                  <a:pt x="186" y="210"/>
                </a:cubicBezTo>
                <a:cubicBezTo>
                  <a:pt x="196" y="210"/>
                  <a:pt x="205" y="218"/>
                  <a:pt x="205" y="229"/>
                </a:cubicBezTo>
                <a:cubicBezTo>
                  <a:pt x="205" y="239"/>
                  <a:pt x="196" y="248"/>
                  <a:pt x="186" y="2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Down Arrow 119"/>
          <p:cNvSpPr/>
          <p:nvPr/>
        </p:nvSpPr>
        <p:spPr>
          <a:xfrm>
            <a:off x="4855469" y="2963735"/>
            <a:ext cx="115837" cy="109481"/>
          </a:xfrm>
          <a:prstGeom prst="downArrow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err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6" name="Down Arrow 125"/>
          <p:cNvSpPr/>
          <p:nvPr/>
        </p:nvSpPr>
        <p:spPr>
          <a:xfrm>
            <a:off x="5238966" y="2963735"/>
            <a:ext cx="115837" cy="109481"/>
          </a:xfrm>
          <a:prstGeom prst="downArrow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err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7" name="Down Arrow 126"/>
          <p:cNvSpPr/>
          <p:nvPr/>
        </p:nvSpPr>
        <p:spPr>
          <a:xfrm rot="10800000">
            <a:off x="5045258" y="2963735"/>
            <a:ext cx="115837" cy="109481"/>
          </a:xfrm>
          <a:prstGeom prst="downArrow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err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56715" y="3243919"/>
            <a:ext cx="1520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2"/>
                </a:solidFill>
              </a:rPr>
              <a:t>TRADITIONAL CONSULTANTS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94" name="4. Footnote"/>
          <p:cNvSpPr txBox="1">
            <a:spLocks noChangeArrowheads="1"/>
          </p:cNvSpPr>
          <p:nvPr/>
        </p:nvSpPr>
        <p:spPr bwMode="auto">
          <a:xfrm>
            <a:off x="119063" y="6080125"/>
            <a:ext cx="8548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104775" indent="-104775" defTabSz="895350">
              <a:defRPr sz="1000" baseline="0">
                <a:latin typeface="+mn-lt"/>
              </a:defRPr>
            </a:lvl1pPr>
            <a:lvl2pPr marL="1031875" defTabSz="895350">
              <a:defRPr sz="2400"/>
            </a:lvl2pPr>
            <a:lvl3pPr marL="1217613" defTabSz="895350">
              <a:defRPr sz="2400"/>
            </a:lvl3pPr>
            <a:lvl4pPr marL="1404938" defTabSz="895350">
              <a:defRPr sz="2400"/>
            </a:lvl4pPr>
            <a:lvl5pPr marL="1792288" defTabSz="895350">
              <a:defRPr sz="2400"/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/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/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/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/>
            </a:lvl9pPr>
          </a:lstStyle>
          <a:p>
            <a:r>
              <a:rPr lang="en-US" dirty="0"/>
              <a:t>1 The translator is not expected to hold deep expertise in any particular domain, analytic method, or data storage technique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6688" y="1204155"/>
            <a:ext cx="2398632" cy="211493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b="1" dirty="0" smtClean="0">
                <a:solidFill>
                  <a:schemeClr val="tx2"/>
                </a:solidFill>
              </a:rPr>
              <a:t>Specify objective variable, assess data availability and IT requirements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Define the specific event to predict derived from the selected use case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Determine data availability on implementation phase</a:t>
            </a:r>
          </a:p>
          <a:p>
            <a:pPr lvl="2">
              <a:spcBef>
                <a:spcPct val="12500"/>
              </a:spcBef>
            </a:pPr>
            <a:r>
              <a:rPr lang="en-US" sz="900" dirty="0" smtClean="0"/>
              <a:t>Define high level data categories</a:t>
            </a:r>
          </a:p>
          <a:p>
            <a:pPr lvl="2">
              <a:spcBef>
                <a:spcPct val="12500"/>
              </a:spcBef>
            </a:pPr>
            <a:r>
              <a:rPr lang="en-US" sz="900" dirty="0" smtClean="0"/>
              <a:t>Estimate data services and refreshing periods</a:t>
            </a:r>
          </a:p>
          <a:p>
            <a:pPr lvl="2">
              <a:spcBef>
                <a:spcPct val="12500"/>
              </a:spcBef>
            </a:pPr>
            <a:r>
              <a:rPr lang="en-US" sz="900" dirty="0" smtClean="0"/>
              <a:t>Assess relevance of external data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Assess IT skills and capabilities at the client site</a:t>
            </a:r>
          </a:p>
          <a:p>
            <a:pPr lvl="2">
              <a:spcBef>
                <a:spcPct val="12500"/>
              </a:spcBef>
            </a:pPr>
            <a:r>
              <a:rPr lang="en-US" sz="900" dirty="0" smtClean="0"/>
              <a:t>Define steady state requirements and/or adjust solution space</a:t>
            </a:r>
            <a:endParaRPr lang="en-US" sz="900" dirty="0"/>
          </a:p>
        </p:txBody>
      </p:sp>
      <p:sp>
        <p:nvSpPr>
          <p:cNvPr id="74" name="Rectangle 73"/>
          <p:cNvSpPr/>
          <p:nvPr/>
        </p:nvSpPr>
        <p:spPr>
          <a:xfrm>
            <a:off x="6593629" y="4139694"/>
            <a:ext cx="2228548" cy="169116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A2B52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800" dirty="0" err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80815" y="4206219"/>
            <a:ext cx="2071428" cy="155811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b="1" dirty="0" smtClean="0">
                <a:solidFill>
                  <a:schemeClr val="tx2"/>
                </a:solidFill>
              </a:rPr>
              <a:t>Ingest and cleanse data, develop model, and create actionable strategy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Agree on data ingestion methodology (</a:t>
            </a:r>
            <a:r>
              <a:rPr lang="en-US" sz="900" dirty="0" err="1" smtClean="0"/>
              <a:t>SFTP</a:t>
            </a:r>
            <a:r>
              <a:rPr lang="en-US" sz="900" dirty="0" smtClean="0"/>
              <a:t>, Box, AWS)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Consolidate all data tables and perform quality check and data cleansing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Create synthetic variables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Model building and testing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Define actionable strategy</a:t>
            </a:r>
            <a:endParaRPr lang="en-US" sz="900" dirty="0"/>
          </a:p>
        </p:txBody>
      </p:sp>
      <p:sp>
        <p:nvSpPr>
          <p:cNvPr id="66" name="Rectangle 65"/>
          <p:cNvSpPr/>
          <p:nvPr/>
        </p:nvSpPr>
        <p:spPr>
          <a:xfrm>
            <a:off x="119063" y="1148267"/>
            <a:ext cx="2190731" cy="1885042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A0A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800" dirty="0" err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3331" y="1172524"/>
            <a:ext cx="2102195" cy="183652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b="1" dirty="0" smtClean="0">
                <a:solidFill>
                  <a:schemeClr val="tx2"/>
                </a:solidFill>
              </a:rPr>
              <a:t>Identify the opportunity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Define the problem to be solved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Leverage known use cases and ‘the art of the possible’ to define the work plan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Perform preliminary data assessment to validate viability of use cases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Evaluate business case</a:t>
            </a:r>
          </a:p>
          <a:p>
            <a:pPr lvl="2">
              <a:spcBef>
                <a:spcPct val="12500"/>
              </a:spcBef>
            </a:pPr>
            <a:r>
              <a:rPr lang="en-US" sz="900" dirty="0" smtClean="0"/>
              <a:t>Perform a high level big case to confirm profitability of the project</a:t>
            </a:r>
          </a:p>
          <a:p>
            <a:pPr lvl="2">
              <a:spcBef>
                <a:spcPct val="12500"/>
              </a:spcBef>
            </a:pPr>
            <a:r>
              <a:rPr lang="en-US" sz="900" dirty="0" smtClean="0"/>
              <a:t>Prioritize use cases based on specific metrics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83318" y="3954576"/>
            <a:ext cx="1622233" cy="186974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b="1" dirty="0" smtClean="0">
                <a:solidFill>
                  <a:schemeClr val="tx2"/>
                </a:solidFill>
              </a:rPr>
              <a:t>Assess and sustain impact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Re-evaluate impact to the problem statement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Communicate findings with client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Test and evaluate findings in pilot environments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Update, refresh and rebuild the model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Integrate modelling insights into client workflow</a:t>
            </a:r>
          </a:p>
          <a:p>
            <a:pPr lvl="1">
              <a:spcBef>
                <a:spcPct val="25000"/>
              </a:spcBef>
            </a:pPr>
            <a:r>
              <a:rPr lang="en-US" sz="900" dirty="0" smtClean="0"/>
              <a:t>Create roll-out strategy</a:t>
            </a:r>
            <a:endParaRPr lang="en-US" sz="900" dirty="0"/>
          </a:p>
        </p:txBody>
      </p:sp>
    </p:spTree>
    <p:extLst>
      <p:ext uri="{BB962C8B-B14F-4D97-AF65-F5344CB8AC3E}">
        <p14:creationId xmlns="" xmlns:p14="http://schemas.microsoft.com/office/powerpoint/2010/main" val="363479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PRESENTATIONDONOTDELETE" val="&lt;?xml version=&quot;1.0&quot; encoding=&quot;UTF-16&quot; standalone=&quot;yes&quot;?&gt;&lt;root reqver=&quot;23045&quot;&gt;&lt;version val=&quot;24121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-%1-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d&lt;/m_strFormatTime&gt;&lt;m_yearfmt&gt;&lt;begin val=&quot;0&quot;/&gt;&lt;end val=&quot;4&quot;/&gt;&lt;/m_yearfmt&gt;&lt;/m_precDefaultDay&gt;&lt;m_mruColor&gt;&lt;m_vecMRU length=&quot;4&quot;&gt;&lt;elem m_fUsage=&quot;2.30048999999999990000E+000&quot;&gt;&lt;m_msothmcolidx val=&quot;0&quot;/&gt;&lt;m_rgb r=&quot;66&quot; g=&quot;66&quot; b=&quot;66&quot;/&gt;&lt;m_nBrightness val=&quot;0&quot;/&gt;&lt;/elem&gt;&lt;elem m_fUsage=&quot;1.00000000000000000000E+000&quot;&gt;&lt;m_msothmcolidx val=&quot;0&quot;/&gt;&lt;m_rgb r=&quot;F2&quot; g=&quot;7F&quot; b=&quot;00&quot;/&gt;&lt;m_nBrightness val=&quot;0&quot;/&gt;&lt;/elem&gt;&lt;elem m_fUsage=&quot;7.29000000000000090000E-001&quot;&gt;&lt;m_msothmcolidx val=&quot;0&quot;/&gt;&lt;m_rgb r=&quot;CD&quot; g=&quot;20&quot; b=&quot;2C&quot;/&gt;&lt;m_nBrightness val=&quot;0&quot;/&gt;&lt;/elem&gt;&lt;elem m_fUsage=&quot;6.56100000000000130000E-001&quot;&gt;&lt;m_msothmcolidx val=&quot;0&quot;/&gt;&lt;m_rgb r=&quot;A3&quot; g=&quot;B3&quot; b=&quot;0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PVERSION" val="5"/>
  <p:tag name="TPFULLVERSION" val="5.3.2.24"/>
  <p:tag name="PPTVERSION" val="14"/>
  <p:tag name="TPOS" val="2"/>
  <p:tag name="APLORISREVISION" val="9"/>
  <p:tag name="THINKCELLUNDODONOTDELETE" val="0"/>
  <p:tag name="ISNEWSLIDENUMBER" val="True"/>
  <p:tag name="PREVIOUSNAME" val="C:\Users\Olga Rodionova-MSW\Desktop\GEF TESTS\What we mean by Big Data and Advanced_eng.ppt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GtWXYSLf0WuaxNkvVtwO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heme/theme1.xml><?xml version="1.0" encoding="utf-8"?>
<a:theme xmlns:a="http://schemas.openxmlformats.org/drawingml/2006/main" name="Firm Format - template_Blue">
  <a:themeElements>
    <a:clrScheme name="Cyan_blue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5C5C5"/>
      </a:accent1>
      <a:accent2>
        <a:srgbClr val="00ADEF"/>
      </a:accent2>
      <a:accent3>
        <a:srgbClr val="0065BD"/>
      </a:accent3>
      <a:accent4>
        <a:srgbClr val="002960"/>
      </a:accent4>
      <a:accent5>
        <a:srgbClr val="F27F00"/>
      </a:accent5>
      <a:accent6>
        <a:srgbClr val="808080"/>
      </a:accent6>
      <a:hlink>
        <a:srgbClr val="0065BD"/>
      </a:hlink>
      <a:folHlink>
        <a:srgbClr val="0029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cKinsey Grey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5BD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insey Cyan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9F0FF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983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Firm Format - template - blue - normal" id="{C75ED597-A648-42ED-A4DC-A5D09CAD6C59}" vid="{F0629F24-3C58-41B5-9C5E-254256C7B134}"/>
    </a:ext>
  </a:extLst>
</a:theme>
</file>

<file path=ppt/theme/theme2.xml><?xml version="1.0" encoding="utf-8"?>
<a:theme xmlns:a="http://schemas.openxmlformats.org/drawingml/2006/main" name="Firm Format - template_Grey">
  <a:themeElements>
    <a:clrScheme name="McKinsey Blue with Pink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5C5C5"/>
      </a:accent1>
      <a:accent2>
        <a:srgbClr val="00ADEF"/>
      </a:accent2>
      <a:accent3>
        <a:srgbClr val="006983"/>
      </a:accent3>
      <a:accent4>
        <a:srgbClr val="002960"/>
      </a:accent4>
      <a:accent5>
        <a:srgbClr val="AD005B"/>
      </a:accent5>
      <a:accent6>
        <a:srgbClr val="808080"/>
      </a:accent6>
      <a:hlink>
        <a:srgbClr val="006983"/>
      </a:hlink>
      <a:folHlink>
        <a:srgbClr val="3333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cKinsey Blue with Orang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5BD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insey Blue with Pink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983"/>
        </a:accent3>
        <a:accent4>
          <a:srgbClr val="002960"/>
        </a:accent4>
        <a:accent5>
          <a:srgbClr val="AD005B"/>
        </a:accent5>
        <a:accent6>
          <a:srgbClr val="808080"/>
        </a:accent6>
        <a:hlink>
          <a:srgbClr val="006983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Firm Format - template - blue - normal" id="{C75ED597-A648-42ED-A4DC-A5D09CAD6C59}" vid="{633C688E-81B4-4E84-A874-C9E4062297A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Firm Format - English (United States) - Blue - Normal</Template>
  <TotalTime>0</TotalTime>
  <Words>746</Words>
  <Application>Microsoft Office PowerPoint</Application>
  <PresentationFormat>Произвольный</PresentationFormat>
  <Paragraphs>89</Paragraphs>
  <Slides>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Firm Format - template_Blue</vt:lpstr>
      <vt:lpstr>Firm Format - template_Grey</vt:lpstr>
      <vt:lpstr>think-cell Slide</vt:lpstr>
      <vt:lpstr>What we mean by Big Data and Advanced Analytics</vt:lpstr>
      <vt:lpstr>Advanced Analytics does not change the analytics value chain but significantly increase its impact and feasibility at scale</vt:lpstr>
      <vt:lpstr>McKinsey’s recent acquisitions/partnerships cover the edge of Advanced Analytics</vt:lpstr>
      <vt:lpstr>Advanced analytics engagements combine traditional consulting skills – provided by translators – and new set of expertise – provided by data scientists and architects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2015-10-15T15:41:18Z</cp:lastPrinted>
  <dcterms:created xsi:type="dcterms:W3CDTF">2017-01-17T07:43:23Z</dcterms:created>
  <dcterms:modified xsi:type="dcterms:W3CDTF">2018-02-06T16:05:40Z</dcterms:modified>
  <dc:language/>
  <cp:version/>
</cp:coreProperties>
</file>